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charts/chart8.xml" ContentType="application/vnd.openxmlformats-officedocument.drawingml.chart+xml"/>
  <Override PartName="/ppt/drawings/drawing6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9.xml" ContentType="application/vnd.openxmlformats-officedocument.drawingml.chart+xml"/>
  <Override PartName="/ppt/drawings/drawing7.xml" ContentType="application/vnd.openxmlformats-officedocument.drawingml.chartshapes+xml"/>
  <Override PartName="/ppt/charts/chart10.xml" ContentType="application/vnd.openxmlformats-officedocument.drawingml.chart+xml"/>
  <Override PartName="/ppt/drawings/drawing8.xml" ContentType="application/vnd.openxmlformats-officedocument.drawingml.chartshapes+xml"/>
  <Override PartName="/ppt/charts/chart11.xml" ContentType="application/vnd.openxmlformats-officedocument.drawingml.chart+xml"/>
  <Override PartName="/ppt/drawings/drawing9.xml" ContentType="application/vnd.openxmlformats-officedocument.drawingml.chartshapes+xml"/>
  <Override PartName="/ppt/charts/chart12.xml" ContentType="application/vnd.openxmlformats-officedocument.drawingml.chart+xml"/>
  <Override PartName="/ppt/notesSlides/notesSlide4.xml" ContentType="application/vnd.openxmlformats-officedocument.presentationml.notesSlide+xml"/>
  <Override PartName="/ppt/charts/chart13.xml" ContentType="application/vnd.openxmlformats-officedocument.drawingml.chart+xml"/>
  <Override PartName="/ppt/drawings/drawing10.xml" ContentType="application/vnd.openxmlformats-officedocument.drawingml.chartshapes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notesSlides/notesSlide5.xml" ContentType="application/vnd.openxmlformats-officedocument.presentationml.notesSlide+xml"/>
  <Override PartName="/ppt/charts/chart17.xml" ContentType="application/vnd.openxmlformats-officedocument.drawingml.chart+xml"/>
  <Override PartName="/ppt/notesSlides/notesSlide6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notesSlides/notesSlide7.xml" ContentType="application/vnd.openxmlformats-officedocument.presentationml.notesSlide+xml"/>
  <Override PartName="/ppt/charts/chart25.xml" ContentType="application/vnd.openxmlformats-officedocument.drawingml.chart+xml"/>
  <Override PartName="/ppt/notesSlides/notesSlide8.xml" ContentType="application/vnd.openxmlformats-officedocument.presentationml.notesSlide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notesSlides/notesSlide9.xml" ContentType="application/vnd.openxmlformats-officedocument.presentationml.notesSlide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6"/>
  </p:notesMasterIdLst>
  <p:sldIdLst>
    <p:sldId id="375" r:id="rId2"/>
    <p:sldId id="426" r:id="rId3"/>
    <p:sldId id="392" r:id="rId4"/>
    <p:sldId id="393" r:id="rId5"/>
    <p:sldId id="427" r:id="rId6"/>
    <p:sldId id="428" r:id="rId7"/>
    <p:sldId id="429" r:id="rId8"/>
    <p:sldId id="396" r:id="rId9"/>
    <p:sldId id="430" r:id="rId10"/>
    <p:sldId id="431" r:id="rId11"/>
    <p:sldId id="432" r:id="rId12"/>
    <p:sldId id="433" r:id="rId13"/>
    <p:sldId id="401" r:id="rId14"/>
    <p:sldId id="402" r:id="rId15"/>
    <p:sldId id="403" r:id="rId16"/>
    <p:sldId id="404" r:id="rId17"/>
    <p:sldId id="405" r:id="rId18"/>
    <p:sldId id="411" r:id="rId19"/>
    <p:sldId id="445" r:id="rId20"/>
    <p:sldId id="412" r:id="rId21"/>
    <p:sldId id="443" r:id="rId22"/>
    <p:sldId id="414" r:id="rId23"/>
    <p:sldId id="423" r:id="rId24"/>
    <p:sldId id="434" r:id="rId25"/>
    <p:sldId id="441" r:id="rId26"/>
    <p:sldId id="415" r:id="rId27"/>
    <p:sldId id="440" r:id="rId28"/>
    <p:sldId id="442" r:id="rId29"/>
    <p:sldId id="435" r:id="rId30"/>
    <p:sldId id="436" r:id="rId31"/>
    <p:sldId id="437" r:id="rId32"/>
    <p:sldId id="438" r:id="rId33"/>
    <p:sldId id="439" r:id="rId34"/>
    <p:sldId id="444" r:id="rId35"/>
  </p:sldIdLst>
  <p:sldSz cx="9906000" cy="6858000" type="A4"/>
  <p:notesSz cx="9928225" cy="6797675"/>
  <p:defaultTextStyle>
    <a:defPPr>
      <a:defRPr lang="ru-RU"/>
    </a:defPPr>
    <a:lvl1pPr marL="0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833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668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502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336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4170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3004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1839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0672" algn="l" defTabSz="9576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04EC"/>
    <a:srgbClr val="99FF99"/>
    <a:srgbClr val="00FF00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0" autoAdjust="0"/>
    <p:restoredTop sz="94261" autoAdjust="0"/>
  </p:normalViewPr>
  <p:slideViewPr>
    <p:cSldViewPr>
      <p:cViewPr>
        <p:scale>
          <a:sx n="70" d="100"/>
          <a:sy n="70" d="100"/>
        </p:scale>
        <p:origin x="-1380" y="-45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286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1076;&#1086;&#1082;&#1091;&#1084;&#1077;&#1085;&#1090;&#1099;\&#1076;&#1086;&#1082;&#1083;&#1072;&#1076;%20&#1087;&#1086;%202015%20&#1075;&#1086;&#1076;&#1091;\&#1088;&#1072;&#1089;&#1095;&#1077;&#1090;&#1099;%20&#1082;%20&#1076;&#1086;&#1082;&#1083;&#1072;&#1076;&#1091;.xlsx" TargetMode="Externa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oleObject" Target="file:///D:\&#1076;&#1086;&#1082;&#1091;&#1084;&#1077;&#1085;&#1090;&#1099;\&#1076;&#1086;&#1082;&#1083;&#1072;&#1076;%20&#1087;&#1086;%202015%20&#1075;&#1086;&#1076;&#1091;\&#1088;&#1072;&#1089;&#1095;&#1077;&#1090;&#1099;%20&#1082;%20&#1076;&#1086;&#1082;&#1083;&#1072;&#1076;&#1091;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D:\&#1076;&#1086;&#1082;&#1091;&#1084;&#1077;&#1085;&#1090;&#1099;\&#1076;&#1086;&#1082;&#1083;&#1072;&#1076;%20&#1087;&#1086;%202015%20&#1075;&#1086;&#1076;&#1091;\&#1088;&#1072;&#1089;&#1095;&#1077;&#1090;&#1099;%20&#1082;%20&#1076;&#1086;&#1082;&#1083;&#1072;&#1076;&#1091;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D:\&#1076;&#1086;&#1082;&#1091;&#1084;&#1077;&#1085;&#1090;&#1099;\&#1076;&#1086;&#1082;&#1083;&#1072;&#1076;%20&#1087;&#1086;%202015%20&#1075;&#1086;&#1076;&#1091;\&#1088;&#1072;&#1089;&#1095;&#1077;&#1090;&#1099;%20&#1082;%20&#1076;&#1086;&#1082;&#1083;&#1072;&#1076;&#1091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\&#1076;&#1086;&#1082;&#1083;&#1072;&#1076;%20&#1087;&#1086;%202015%20&#1075;&#1086;&#1076;&#1091;\&#1088;&#1072;&#1089;&#1095;&#1077;&#1090;&#1099;%20&#1082;%20&#1076;&#1086;&#1082;&#1083;&#1072;&#1076;&#1091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76;&#1086;&#1082;&#1091;&#1084;&#1077;&#1085;&#1090;&#1099;\&#1076;&#1086;&#1082;&#1083;&#1072;&#1076;%20&#1087;&#1086;%202015%20&#1075;&#1086;&#1076;&#1091;\&#1088;&#1072;&#1089;&#1095;&#1077;&#1090;&#1099;%20&#1082;%20&#1076;&#1086;&#1082;&#1083;&#1072;&#1076;&#1091;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file:///\\192.168.1.140\&#1087;&#1072;&#1087;&#1082;&#1072;%20&#1076;&#1083;&#1103;%20&#1086;&#1073;&#1084;&#1077;&#1085;&#1072;\&#1057;&#1072;&#1084;&#1099;&#1082;&#1086;&#1074;&#1072;%20&#1052;.&#1040;\&#1050;&#1086;&#1083;&#1083;&#1077;&#1075;&#1080;&#1103;\&#1088;&#1072;&#1089;&#1095;&#1077;&#1090;&#1099;%20&#1082;%20&#1076;&#1086;&#1082;&#1083;&#1072;&#1076;&#1091;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D:\&#1076;&#1086;&#1082;&#1091;&#1084;&#1077;&#1085;&#1090;&#1099;\&#1076;&#1086;&#1082;&#1083;&#1072;&#1076;%20&#1087;&#1086;%202015%20&#1075;&#1086;&#1076;&#1091;\&#1088;&#1072;&#1089;&#1095;&#1077;&#1090;&#1099;%20&#1082;%20&#1076;&#1086;&#1082;&#1083;&#1072;&#1076;&#1091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Продукция сельского хозяйства во всех категориях хозяйств </a:t>
            </a:r>
          </a:p>
          <a:p>
            <a:pPr>
              <a:defRPr/>
            </a:pPr>
            <a:r>
              <a:rPr lang="ru-RU" sz="20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Республики Алтай, в млн.руб. </a:t>
            </a:r>
            <a:endParaRPr lang="ru-RU" sz="200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3104643008868674"/>
          <c:y val="2.5786026223679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885298095513225"/>
          <c:y val="0.26206027080184563"/>
          <c:w val="0.6419547093516923"/>
          <c:h val="0.6264455699710705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Лист4!$A$7</c:f>
              <c:strCache>
                <c:ptCount val="1"/>
                <c:pt idx="0">
                  <c:v>Продукция сельского хозяйства во всех категориях хозяйств Республики Алтай, в млн.руб. 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1.6392053782574641E-2"/>
                  <c:y val="-2.8888942275385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062969221401892E-3"/>
                  <c:y val="-3.99434288823966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Лист4!$B$6:$C$6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Лист4!$B$7:$C$7</c:f>
              <c:numCache>
                <c:formatCode>_-* #,##0.0\ _₽_-;\-* #,##0.0\ _₽_-;_-* "-"??\ _₽_-;_-@_-</c:formatCode>
                <c:ptCount val="2"/>
                <c:pt idx="0">
                  <c:v>9582</c:v>
                </c:pt>
                <c:pt idx="1">
                  <c:v>10621.3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0762368"/>
        <c:axId val="80764288"/>
        <c:axId val="0"/>
      </c:bar3DChart>
      <c:catAx>
        <c:axId val="807623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0764288"/>
        <c:crosses val="autoZero"/>
        <c:auto val="1"/>
        <c:lblAlgn val="ctr"/>
        <c:lblOffset val="100"/>
        <c:noMultiLvlLbl val="0"/>
      </c:catAx>
      <c:valAx>
        <c:axId val="80764288"/>
        <c:scaling>
          <c:orientation val="minMax"/>
          <c:max val="10800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0762368"/>
        <c:crosses val="autoZero"/>
        <c:crossBetween val="between"/>
        <c:majorUnit val="500"/>
        <c:minorUnit val="50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672914508618231"/>
          <c:y val="6.7606535396787099E-2"/>
          <c:w val="0.85678937007874134"/>
          <c:h val="0.817938848973344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Лист4!$B$114:$B$116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0.122762141745057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63682855660076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0185067526416074E-16"/>
                  <c:y val="8.1841427830037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Лист4!$A$117:$A$119</c:f>
              <c:strCache>
                <c:ptCount val="3"/>
                <c:pt idx="0">
                  <c:v>Шерсть</c:v>
                </c:pt>
                <c:pt idx="1">
                  <c:v>Пух</c:v>
                </c:pt>
                <c:pt idx="2">
                  <c:v>Мед</c:v>
                </c:pt>
              </c:strCache>
            </c:strRef>
          </c:cat>
          <c:val>
            <c:numRef>
              <c:f>Лист4!$B$117:$B$119</c:f>
              <c:numCache>
                <c:formatCode>General</c:formatCode>
                <c:ptCount val="3"/>
                <c:pt idx="0">
                  <c:v>1086</c:v>
                </c:pt>
                <c:pt idx="1">
                  <c:v>70</c:v>
                </c:pt>
                <c:pt idx="2">
                  <c:v>637</c:v>
                </c:pt>
              </c:numCache>
            </c:numRef>
          </c:val>
        </c:ser>
        <c:ser>
          <c:idx val="1"/>
          <c:order val="1"/>
          <c:tx>
            <c:strRef>
              <c:f>Лист4!$C$114:$C$116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8.1841427830037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333333333333367E-3"/>
                  <c:y val="-1.90963331603422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546765673085005E-2"/>
                  <c:y val="0.12475872103801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Лист4!$A$117:$A$119</c:f>
              <c:strCache>
                <c:ptCount val="3"/>
                <c:pt idx="0">
                  <c:v>Шерсть</c:v>
                </c:pt>
                <c:pt idx="1">
                  <c:v>Пух</c:v>
                </c:pt>
                <c:pt idx="2">
                  <c:v>Мед</c:v>
                </c:pt>
              </c:strCache>
            </c:strRef>
          </c:cat>
          <c:val>
            <c:numRef>
              <c:f>Лист4!$C$117:$C$119</c:f>
              <c:numCache>
                <c:formatCode>General</c:formatCode>
                <c:ptCount val="3"/>
                <c:pt idx="0">
                  <c:v>1091</c:v>
                </c:pt>
                <c:pt idx="1">
                  <c:v>72</c:v>
                </c:pt>
                <c:pt idx="2">
                  <c:v>612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422336"/>
        <c:axId val="97432320"/>
        <c:axId val="0"/>
      </c:bar3DChart>
      <c:catAx>
        <c:axId val="974223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432320"/>
        <c:crosses val="autoZero"/>
        <c:auto val="1"/>
        <c:lblAlgn val="ctr"/>
        <c:lblOffset val="100"/>
        <c:noMultiLvlLbl val="0"/>
      </c:catAx>
      <c:valAx>
        <c:axId val="97432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4223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9436757424943072"/>
          <c:y val="0.93458077047343269"/>
          <c:w val="0.42493975410630419"/>
          <c:h val="3.8371394435394002E-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028524698417225E-2"/>
          <c:y val="0.1902136731112079"/>
          <c:w val="0.7420675189671605"/>
          <c:h val="0.6769505339857168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Лист4!$B$135:$B$137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9.66558857481770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9.66558857481770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Лист4!$A$138:$A$139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Лист4!$B$138:$B$139</c:f>
              <c:numCache>
                <c:formatCode>General</c:formatCode>
                <c:ptCount val="2"/>
                <c:pt idx="0">
                  <c:v>26.6</c:v>
                </c:pt>
                <c:pt idx="1">
                  <c:v>29.1</c:v>
                </c:pt>
              </c:numCache>
            </c:numRef>
          </c:val>
        </c:ser>
        <c:ser>
          <c:idx val="1"/>
          <c:order val="1"/>
          <c:tx>
            <c:strRef>
              <c:f>Лист4!$C$135:$C$137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-4.3456284057295859E-17"/>
                  <c:y val="0.117367861265643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1111104474904218E-3"/>
                  <c:y val="0.103559877587332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Лист4!$A$138:$A$139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Лист4!$C$138:$C$139</c:f>
              <c:numCache>
                <c:formatCode>General</c:formatCode>
                <c:ptCount val="2"/>
                <c:pt idx="0">
                  <c:v>28.1</c:v>
                </c:pt>
                <c:pt idx="1">
                  <c:v>28.4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584256"/>
        <c:axId val="97585792"/>
        <c:axId val="0"/>
      </c:bar3DChart>
      <c:catAx>
        <c:axId val="97584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585792"/>
        <c:crosses val="autoZero"/>
        <c:auto val="1"/>
        <c:lblAlgn val="ctr"/>
        <c:lblOffset val="100"/>
        <c:noMultiLvlLbl val="0"/>
      </c:catAx>
      <c:valAx>
        <c:axId val="97585792"/>
        <c:scaling>
          <c:orientation val="minMax"/>
          <c:max val="3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584256"/>
        <c:crosses val="autoZero"/>
        <c:crossBetween val="between"/>
        <c:majorUnit val="1"/>
      </c:valAx>
    </c:plotArea>
    <c:legend>
      <c:legendPos val="r"/>
      <c:overlay val="0"/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title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убойных площадок, ед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</c:v>
                </c:pt>
                <c:pt idx="1">
                  <c:v>14</c:v>
                </c:pt>
                <c:pt idx="2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324672"/>
        <c:axId val="124424192"/>
      </c:barChart>
      <c:catAx>
        <c:axId val="123324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424192"/>
        <c:crosses val="autoZero"/>
        <c:auto val="1"/>
        <c:lblAlgn val="ctr"/>
        <c:lblOffset val="100"/>
        <c:noMultiLvlLbl val="0"/>
      </c:catAx>
      <c:valAx>
        <c:axId val="1244241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3324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124059492563607E-2"/>
          <c:y val="0.15810782917961122"/>
          <c:w val="0.80716647966570987"/>
          <c:h val="0.667467826841711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Лист4!$B$157:$B$159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9.93607363095379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222222222222257E-3"/>
                  <c:y val="-4.3835618960090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4.96803681547689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Лист4!$A$160:$A$162</c:f>
              <c:strCache>
                <c:ptCount val="3"/>
                <c:pt idx="0">
                  <c:v>Цельно-молочная продукция</c:v>
                </c:pt>
                <c:pt idx="1">
                  <c:v>Масло сливочное</c:v>
                </c:pt>
                <c:pt idx="2">
                  <c:v>Сыры</c:v>
                </c:pt>
              </c:strCache>
            </c:strRef>
          </c:cat>
          <c:val>
            <c:numRef>
              <c:f>Лист4!$B$160:$B$162</c:f>
              <c:numCache>
                <c:formatCode>General</c:formatCode>
                <c:ptCount val="3"/>
                <c:pt idx="0">
                  <c:v>4979</c:v>
                </c:pt>
                <c:pt idx="1">
                  <c:v>120.6</c:v>
                </c:pt>
                <c:pt idx="2">
                  <c:v>697.4</c:v>
                </c:pt>
              </c:numCache>
            </c:numRef>
          </c:val>
        </c:ser>
        <c:ser>
          <c:idx val="1"/>
          <c:order val="1"/>
          <c:tx>
            <c:strRef>
              <c:f>Лист4!$C$157:$C$159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2.2222222222222257E-3"/>
                  <c:y val="9.35159871148594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738857889562001E-2"/>
                  <c:y val="-4.0913272933518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480540211328277E-17"/>
                  <c:y val="5.5525117349447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Лист4!$A$160:$A$162</c:f>
              <c:strCache>
                <c:ptCount val="3"/>
                <c:pt idx="0">
                  <c:v>Цельно-молочная продукция</c:v>
                </c:pt>
                <c:pt idx="1">
                  <c:v>Масло сливочное</c:v>
                </c:pt>
                <c:pt idx="2">
                  <c:v>Сыры</c:v>
                </c:pt>
              </c:strCache>
            </c:strRef>
          </c:cat>
          <c:val>
            <c:numRef>
              <c:f>Лист4!$C$160:$C$162</c:f>
              <c:numCache>
                <c:formatCode>General</c:formatCode>
                <c:ptCount val="3"/>
                <c:pt idx="0">
                  <c:v>5422.6</c:v>
                </c:pt>
                <c:pt idx="1">
                  <c:v>139.69999999999999</c:v>
                </c:pt>
                <c:pt idx="2">
                  <c:v>694.4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455104"/>
        <c:axId val="97460992"/>
        <c:axId val="0"/>
      </c:bar3DChart>
      <c:catAx>
        <c:axId val="97455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97460992"/>
        <c:crosses val="autoZero"/>
        <c:auto val="1"/>
        <c:lblAlgn val="ctr"/>
        <c:lblOffset val="100"/>
        <c:noMultiLvlLbl val="0"/>
      </c:catAx>
      <c:valAx>
        <c:axId val="97460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455104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2984544954905733"/>
          <c:y val="0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Суммарная мощность перерабатывающих предприятий , тонн в сутки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052903687069195E-2"/>
                  <c:y val="-3.02167509514623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028954193917185E-2"/>
                  <c:y val="-4.0623859548511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185899909134291E-2"/>
                  <c:y val="-2.72007455294302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227.7</c:v>
                </c:pt>
                <c:pt idx="1">
                  <c:v>229.7</c:v>
                </c:pt>
                <c:pt idx="2">
                  <c:v>239.7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6209408"/>
        <c:axId val="126297216"/>
        <c:axId val="0"/>
      </c:bar3DChart>
      <c:catAx>
        <c:axId val="126209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6297216"/>
        <c:crosses val="autoZero"/>
        <c:auto val="1"/>
        <c:lblAlgn val="ctr"/>
        <c:lblOffset val="100"/>
        <c:noMultiLvlLbl val="0"/>
      </c:catAx>
      <c:valAx>
        <c:axId val="1262972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6209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2173430367686306"/>
          <c:y val="9.4285304089297611E-2"/>
          <c:w val="0.54488913429964325"/>
          <c:h val="0.8114293918214045"/>
        </c:manualLayout>
      </c:layout>
      <c:pieChart>
        <c:varyColors val="1"/>
        <c:ser>
          <c:idx val="0"/>
          <c:order val="0"/>
          <c:explosion val="25"/>
          <c:dPt>
            <c:idx val="6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3.4243203551516027E-2"/>
                  <c:y val="2.6045327224115424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1-е место - </a:t>
                    </a:r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28%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развитие молочного 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скотоводства (59,5млн.руб.)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572683786613336E-2"/>
                  <c:y val="-2.5124530529063369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2-е место - </a:t>
                    </a:r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20%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поддержка племенного 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животноводства (41,5 млн.руб.)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3762750884792788E-2"/>
                  <c:y val="-4.3164136845815188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3-е место - </a:t>
                    </a:r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17%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наращивание поголовья маралов и табунных 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лошадей (36,3 млн.руб.)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1.8420066749823841E-2"/>
                  <c:y val="-6.8462497045009507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4-е</a:t>
                    </a:r>
                    <a:r>
                      <a:rPr lang="ru-RU" sz="1200" baseline="0" dirty="0">
                        <a:latin typeface="Times New Roman" pitchFamily="18" charset="0"/>
                        <a:cs typeface="Times New Roman" pitchFamily="18" charset="0"/>
                      </a:rPr>
                      <a:t> место -</a:t>
                    </a:r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15%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развитие мясного 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скотоводства (31,1млн.руб.)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6.3468405674162801E-2"/>
                  <c:y val="0.1041542333326584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5-е место - </a:t>
                    </a:r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15%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 поддержка овцеводства и 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козоводства (30,8млн.руб.)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8.9896789873736713E-2"/>
                  <c:y val="4.7710474157530366E-2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6-е место -</a:t>
                    </a:r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3%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проценты по кредитам на 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животноводство (7,2 млн.руб.)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5211103071894522"/>
                  <c:y val="9.6405882428851411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7-е место - </a:t>
                    </a:r>
                    <a:r>
                      <a:rPr lang="en-US" sz="1200" dirty="0">
                        <a:latin typeface="Times New Roman" pitchFamily="18" charset="0"/>
                        <a:cs typeface="Times New Roman" pitchFamily="18" charset="0"/>
                      </a:rPr>
                      <a:t>2%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поддержка </a:t>
                    </a:r>
                    <a:r>
                      <a:rPr lang="ru-RU" sz="1200" dirty="0" err="1">
                        <a:latin typeface="Times New Roman" pitchFamily="18" charset="0"/>
                        <a:cs typeface="Times New Roman" pitchFamily="18" charset="0"/>
                      </a:rPr>
                      <a:t>яководства</a:t>
                    </a:r>
                    <a:r>
                      <a:rPr lang="ru-RU" sz="1200" dirty="0">
                        <a:latin typeface="Times New Roman" pitchFamily="18" charset="0"/>
                        <a:cs typeface="Times New Roman" pitchFamily="18" charset="0"/>
                      </a:rPr>
                      <a:t> и </a:t>
                    </a:r>
                    <a:r>
                      <a:rPr lang="ru-RU" sz="1200" dirty="0" smtClean="0">
                        <a:latin typeface="Times New Roman" pitchFamily="18" charset="0"/>
                        <a:cs typeface="Times New Roman" pitchFamily="18" charset="0"/>
                      </a:rPr>
                      <a:t>верблюдоводства (5,1 млн.руб.)</a:t>
                    </a:r>
                    <a:endParaRPr lang="en-US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Лист2!$B$204:$B$210</c:f>
              <c:strCache>
                <c:ptCount val="7"/>
                <c:pt idx="0">
                  <c:v>Развитие молочного скотоводства</c:v>
                </c:pt>
                <c:pt idx="1">
                  <c:v>поддержка племенного животноводства</c:v>
                </c:pt>
                <c:pt idx="2">
                  <c:v>наращивание поголовья маралов и табунных лошадей</c:v>
                </c:pt>
                <c:pt idx="3">
                  <c:v>Развитие мясного скотоводства</c:v>
                </c:pt>
                <c:pt idx="4">
                  <c:v>поддержка овецеводства и козоводство</c:v>
                </c:pt>
                <c:pt idx="5">
                  <c:v>проценты по кредитам на развитие животноводства</c:v>
                </c:pt>
                <c:pt idx="6">
                  <c:v>поддержка яководство и верблюдоводство </c:v>
                </c:pt>
              </c:strCache>
            </c:strRef>
          </c:cat>
          <c:val>
            <c:numRef>
              <c:f>Лист2!$C$204:$C$210</c:f>
              <c:numCache>
                <c:formatCode>_-* #,##0.0\ _₽_-;\-* #,##0.0\ _₽_-;_-* "-"??\ _₽_-;_-@_-</c:formatCode>
                <c:ptCount val="7"/>
                <c:pt idx="0">
                  <c:v>59534</c:v>
                </c:pt>
                <c:pt idx="1">
                  <c:v>41539.4</c:v>
                </c:pt>
                <c:pt idx="2">
                  <c:v>36326.300000000003</c:v>
                </c:pt>
                <c:pt idx="3">
                  <c:v>31159.4</c:v>
                </c:pt>
                <c:pt idx="4">
                  <c:v>30836.400000000001</c:v>
                </c:pt>
                <c:pt idx="5">
                  <c:v>7203.9000000000015</c:v>
                </c:pt>
                <c:pt idx="6">
                  <c:v>5143.2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Урожайность кормовых культур </a:t>
            </a:r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в хозяйствах всех категорий,  </a:t>
            </a:r>
            <a:r>
              <a:rPr lang="ru-RU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ц/га</a:t>
            </a:r>
          </a:p>
        </c:rich>
      </c:tx>
      <c:layout>
        <c:manualLayout>
          <c:xMode val="edge"/>
          <c:yMode val="edge"/>
          <c:x val="0.15777894490488586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5582495838872386E-17"/>
                  <c:y val="-2.94283048244773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679748867453894E-3"/>
                  <c:y val="-2.7164589068748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55882485438686E-2"/>
                  <c:y val="-1.81097260458322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08499676415243E-2"/>
                  <c:y val="-2.7164589068748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Однолетние травы</c:v>
                </c:pt>
                <c:pt idx="2">
                  <c:v>Многолетние травы</c:v>
                </c:pt>
                <c:pt idx="3">
                  <c:v>Естественные сенокосы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13.3</c:v>
                </c:pt>
                <c:pt idx="1">
                  <c:v>27.8</c:v>
                </c:pt>
                <c:pt idx="2">
                  <c:v>15.7</c:v>
                </c:pt>
                <c:pt idx="3">
                  <c:v>14.6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7676474563160589E-2"/>
                  <c:y val="-1.35822945343741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490199611698329E-2"/>
                  <c:y val="-1.1318578778645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34967482202838E-2"/>
                  <c:y val="-1.35822945343741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7908499676415243E-2"/>
                  <c:y val="-2.26371575572903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Зерновые и зернобобовые культуры</c:v>
                </c:pt>
                <c:pt idx="1">
                  <c:v>Однолетние травы</c:v>
                </c:pt>
                <c:pt idx="2">
                  <c:v>Многолетние травы</c:v>
                </c:pt>
                <c:pt idx="3">
                  <c:v>Естественные сенокосы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10.9</c:v>
                </c:pt>
                <c:pt idx="1">
                  <c:v>19.8</c:v>
                </c:pt>
                <c:pt idx="2">
                  <c:v>12.5</c:v>
                </c:pt>
                <c:pt idx="3">
                  <c:v>8.4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4244992"/>
        <c:axId val="114246784"/>
        <c:axId val="0"/>
      </c:bar3DChart>
      <c:catAx>
        <c:axId val="1142449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246784"/>
        <c:crosses val="autoZero"/>
        <c:auto val="1"/>
        <c:lblAlgn val="ctr"/>
        <c:lblOffset val="100"/>
        <c:noMultiLvlLbl val="0"/>
      </c:catAx>
      <c:valAx>
        <c:axId val="114246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24499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87449241838839"/>
          <c:y val="5.5591744297674092E-2"/>
          <c:w val="0.75509126496162671"/>
          <c:h val="0.8065204848191038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Лист4!$B$193:$B$195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8327477680162713E-3"/>
                  <c:y val="-2.98177425172834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654955360325425E-3"/>
                  <c:y val="-1.35535193260379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330991072065085E-3"/>
                  <c:y val="-2.1685630921660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6654955360325425E-3"/>
                  <c:y val="-1.62642231912453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Лист4!$A$196:$A$199</c:f>
              <c:strCache>
                <c:ptCount val="4"/>
                <c:pt idx="0">
                  <c:v>зерновые и зернобобовые</c:v>
                </c:pt>
                <c:pt idx="1">
                  <c:v>сено</c:v>
                </c:pt>
                <c:pt idx="2">
                  <c:v>сенаж</c:v>
                </c:pt>
                <c:pt idx="3">
                  <c:v>силос</c:v>
                </c:pt>
              </c:strCache>
            </c:strRef>
          </c:cat>
          <c:val>
            <c:numRef>
              <c:f>Лист4!$B$196:$B$199</c:f>
              <c:numCache>
                <c:formatCode>_-* #,##0.0\ _₽_-;\-* #,##0.0\ _₽_-;_-* "-"??\ _₽_-;_-@_-</c:formatCode>
                <c:ptCount val="4"/>
                <c:pt idx="0">
                  <c:v>9.1</c:v>
                </c:pt>
                <c:pt idx="1">
                  <c:v>291.8</c:v>
                </c:pt>
                <c:pt idx="2">
                  <c:v>55.9</c:v>
                </c:pt>
                <c:pt idx="3">
                  <c:v>20.7</c:v>
                </c:pt>
              </c:numCache>
            </c:numRef>
          </c:val>
        </c:ser>
        <c:ser>
          <c:idx val="1"/>
          <c:order val="1"/>
          <c:tx>
            <c:strRef>
              <c:f>Лист4!$C$193:$C$195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327477680162713E-2"/>
                  <c:y val="-1.8974927056453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487703128341696E-2"/>
                  <c:y val="-8.13211159562272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491216520244069E-2"/>
                  <c:y val="-2.1685630921660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1156712056276611E-2"/>
                  <c:y val="-1.0842815460830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Лист4!$A$196:$A$199</c:f>
              <c:strCache>
                <c:ptCount val="4"/>
                <c:pt idx="0">
                  <c:v>зерновые и зернобобовые</c:v>
                </c:pt>
                <c:pt idx="1">
                  <c:v>сено</c:v>
                </c:pt>
                <c:pt idx="2">
                  <c:v>сенаж</c:v>
                </c:pt>
                <c:pt idx="3">
                  <c:v>силос</c:v>
                </c:pt>
              </c:strCache>
            </c:strRef>
          </c:cat>
          <c:val>
            <c:numRef>
              <c:f>Лист4!$C$196:$C$199</c:f>
              <c:numCache>
                <c:formatCode>_-* #,##0.0\ _₽_-;\-* #,##0.0\ _₽_-;_-* "-"??\ _₽_-;_-@_-</c:formatCode>
                <c:ptCount val="4"/>
                <c:pt idx="0">
                  <c:v>7</c:v>
                </c:pt>
                <c:pt idx="1">
                  <c:v>232.6</c:v>
                </c:pt>
                <c:pt idx="2">
                  <c:v>50.4</c:v>
                </c:pt>
                <c:pt idx="3">
                  <c:v>13.2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3903616"/>
        <c:axId val="98320768"/>
        <c:axId val="0"/>
      </c:bar3DChart>
      <c:catAx>
        <c:axId val="43903616"/>
        <c:scaling>
          <c:orientation val="minMax"/>
        </c:scaling>
        <c:delete val="0"/>
        <c:axPos val="b"/>
        <c:majorTickMark val="out"/>
        <c:minorTickMark val="none"/>
        <c:tickLblPos val="nextTo"/>
        <c:crossAx val="98320768"/>
        <c:crosses val="autoZero"/>
        <c:auto val="1"/>
        <c:lblAlgn val="ctr"/>
        <c:lblOffset val="100"/>
        <c:noMultiLvlLbl val="0"/>
      </c:catAx>
      <c:valAx>
        <c:axId val="98320768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390361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условных кормоединиц, тыс. центнеров кормовых единиц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1883962210826475E-3"/>
                  <c:y val="-3.5273858460171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941981105413238E-2"/>
                  <c:y val="-3.9683090767692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1615</c:v>
                </c:pt>
                <c:pt idx="1">
                  <c:v>1367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4285184"/>
        <c:axId val="114098560"/>
        <c:axId val="0"/>
      </c:bar3DChart>
      <c:catAx>
        <c:axId val="114285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098560"/>
        <c:crosses val="autoZero"/>
        <c:auto val="1"/>
        <c:lblAlgn val="ctr"/>
        <c:lblOffset val="100"/>
        <c:noMultiLvlLbl val="0"/>
      </c:catAx>
      <c:valAx>
        <c:axId val="114098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2851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условных голов, тыс. голов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1225496017683858E-3"/>
                  <c:y val="3.3673507176450522E-3"/>
                </c:manualLayout>
              </c:layout>
              <c:spPr/>
              <c:txPr>
                <a:bodyPr/>
                <a:lstStyle/>
                <a:p>
                  <a:pPr>
                    <a:defRPr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2163399469024514E-2"/>
                  <c:y val="-7.0299728601583567E-3"/>
                </c:manualLayout>
              </c:layout>
              <c:spPr/>
              <c:txPr>
                <a:bodyPr/>
                <a:lstStyle/>
                <a:p>
                  <a:pPr>
                    <a:defRPr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447</c:v>
                </c:pt>
                <c:pt idx="1">
                  <c:v>452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4304128"/>
        <c:axId val="114305664"/>
      </c:barChart>
      <c:catAx>
        <c:axId val="1143041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305664"/>
        <c:crosses val="autoZero"/>
        <c:auto val="1"/>
        <c:lblAlgn val="ctr"/>
        <c:lblOffset val="100"/>
        <c:noMultiLvlLbl val="0"/>
      </c:catAx>
      <c:valAx>
        <c:axId val="11430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3041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3004EC"/>
                </a:solidFill>
              </a:defRPr>
            </a:pPr>
            <a:r>
              <a:rPr lang="ru-RU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Структура продукции сельского хозяйства в разрезе </a:t>
            </a:r>
            <a:r>
              <a:rPr lang="ru-RU" dirty="0" err="1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подотраслей</a:t>
            </a:r>
            <a:endParaRPr lang="ru-RU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Лист4!$B$31</c:f>
              <c:strCache>
                <c:ptCount val="1"/>
                <c:pt idx="0">
                  <c:v>Структура продукции сельского хозяйства в разрезе подотраслей</c:v>
                </c:pt>
              </c:strCache>
            </c:strRef>
          </c:tx>
          <c:explosion val="26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0.15480653980752437"/>
                  <c:y val="-0.1732622484689415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81,6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1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7.2543197725284336E-2"/>
                  <c:y val="9.689741907261592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18</a:t>
                    </a:r>
                    <a:r>
                      <a:rPr lang="ru-RU" dirty="0" smtClean="0"/>
                      <a:t>,4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Лист4!$A$32:$A$33</c:f>
              <c:strCache>
                <c:ptCount val="2"/>
                <c:pt idx="0">
                  <c:v>Животноводство - 8 671 млн.руб., прирост к 2014 году 1,6%</c:v>
                </c:pt>
                <c:pt idx="1">
                  <c:v>Растениеводство - 1949 млн.руб., снижение к 2014 году 2,7 %</c:v>
                </c:pt>
              </c:strCache>
            </c:strRef>
          </c:cat>
          <c:val>
            <c:numRef>
              <c:f>Лист4!$B$32:$B$33</c:f>
              <c:numCache>
                <c:formatCode>General</c:formatCode>
                <c:ptCount val="2"/>
                <c:pt idx="0">
                  <c:v>8671</c:v>
                </c:pt>
                <c:pt idx="1">
                  <c:v>1949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0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7.330032881500409E-2"/>
          <c:y val="0.78554493938324854"/>
          <c:w val="0.85339934236999293"/>
          <c:h val="0.19536198664186424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Кормообеспеченность, центнеров  кормовых единиц на 1 условную голову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Лист1!$A$2:$A$3</c:f>
              <c:strCache>
                <c:ptCount val="2"/>
                <c:pt idx="0">
                  <c:v>2014 год</c:v>
                </c:pt>
                <c:pt idx="1">
                  <c:v>2015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4329856"/>
        <c:axId val="114335744"/>
      </c:barChart>
      <c:catAx>
        <c:axId val="11432985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335744"/>
        <c:crosses val="autoZero"/>
        <c:auto val="1"/>
        <c:lblAlgn val="ctr"/>
        <c:lblOffset val="100"/>
        <c:noMultiLvlLbl val="0"/>
      </c:catAx>
      <c:valAx>
        <c:axId val="1143357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329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Лист4!$A$184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1943514343338092E-3"/>
                  <c:y val="0.121826886773309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2915271515006705E-3"/>
                  <c:y val="9.996052248066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Лист4!$B$183:$C$183</c:f>
              <c:strCache>
                <c:ptCount val="2"/>
                <c:pt idx="0">
                  <c:v>Картофель</c:v>
                </c:pt>
                <c:pt idx="1">
                  <c:v>Овощи открытого грунта</c:v>
                </c:pt>
              </c:strCache>
            </c:strRef>
          </c:cat>
          <c:val>
            <c:numRef>
              <c:f>Лист4!$B$184:$C$184</c:f>
              <c:numCache>
                <c:formatCode>General</c:formatCode>
                <c:ptCount val="2"/>
                <c:pt idx="0">
                  <c:v>27.9</c:v>
                </c:pt>
                <c:pt idx="1">
                  <c:v>10.9</c:v>
                </c:pt>
              </c:numCache>
            </c:numRef>
          </c:val>
        </c:ser>
        <c:ser>
          <c:idx val="1"/>
          <c:order val="1"/>
          <c:tx>
            <c:strRef>
              <c:f>Лист4!$A$185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0.13744571841091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485878585834448E-2"/>
                  <c:y val="0.112455587790746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Лист4!$B$183:$C$183</c:f>
              <c:strCache>
                <c:ptCount val="2"/>
                <c:pt idx="0">
                  <c:v>Картофель</c:v>
                </c:pt>
                <c:pt idx="1">
                  <c:v>Овощи открытого грунта</c:v>
                </c:pt>
              </c:strCache>
            </c:strRef>
          </c:cat>
          <c:val>
            <c:numRef>
              <c:f>Лист4!$B$185:$C$185</c:f>
              <c:numCache>
                <c:formatCode>General</c:formatCode>
                <c:ptCount val="2"/>
                <c:pt idx="0">
                  <c:v>27.8</c:v>
                </c:pt>
                <c:pt idx="1">
                  <c:v>12.2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8362496"/>
        <c:axId val="98364032"/>
        <c:axId val="0"/>
      </c:bar3DChart>
      <c:catAx>
        <c:axId val="983624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8364032"/>
        <c:crosses val="autoZero"/>
        <c:auto val="1"/>
        <c:lblAlgn val="ctr"/>
        <c:lblOffset val="100"/>
        <c:noMultiLvlLbl val="0"/>
      </c:catAx>
      <c:valAx>
        <c:axId val="98364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836249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Государственная поддержка в </a:t>
            </a:r>
            <a:r>
              <a:rPr lang="ru-RU" sz="20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отрасли растениеводства,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err="1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20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927350427350415"/>
          <c:y val="0"/>
        </c:manualLayout>
      </c:layout>
      <c:overlay val="0"/>
    </c:title>
    <c:autoTitleDeleted val="0"/>
    <c:view3D>
      <c:rotX val="0"/>
      <c:rotY val="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Государственная поддержка в отрсли растениеводства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3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48.7</c:v>
                </c:pt>
                <c:pt idx="1">
                  <c:v>59.6</c:v>
                </c:pt>
                <c:pt idx="2">
                  <c:v>63.9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14741248"/>
        <c:axId val="114742784"/>
        <c:axId val="0"/>
      </c:bar3DChart>
      <c:catAx>
        <c:axId val="1147412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742784"/>
        <c:crosses val="autoZero"/>
        <c:auto val="1"/>
        <c:lblAlgn val="ctr"/>
        <c:lblOffset val="100"/>
        <c:noMultiLvlLbl val="0"/>
      </c:catAx>
      <c:valAx>
        <c:axId val="114742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741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551966260627678E-2"/>
          <c:y val="3.1413726434925696E-2"/>
          <c:w val="0.9356621127487269"/>
          <c:h val="0.658167487263834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Лист2!$C$242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3409962292664315E-3"/>
                  <c:y val="6.68257739819023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6819924585328656E-3"/>
                  <c:y val="4.0095464389141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819924585328656E-3"/>
                  <c:y val="-2.4502783793364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6701437961280495E-4"/>
                  <c:y val="6.9825164742446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819924585328656E-3"/>
                  <c:y val="-2.8957835392157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Лист2!$B$243:$B$247</c:f>
              <c:strCache>
                <c:ptCount val="5"/>
                <c:pt idx="0">
                  <c:v>гранты начинающим фермерам</c:v>
                </c:pt>
                <c:pt idx="1">
                  <c:v>гранты на развитие семейных ферм КФХ</c:v>
                </c:pt>
                <c:pt idx="2">
                  <c:v>гранты на развитие с/х потребительских сбытовых и перерабатывающих кооперативов</c:v>
                </c:pt>
                <c:pt idx="3">
                  <c:v>господдержка кредитов на развитие МФХ (90 % - ЛПХ)</c:v>
                </c:pt>
                <c:pt idx="4">
                  <c:v>оформление земельных участков КФХ</c:v>
                </c:pt>
              </c:strCache>
            </c:strRef>
          </c:cat>
          <c:val>
            <c:numRef>
              <c:f>Лист2!$C$243:$C$247</c:f>
              <c:numCache>
                <c:formatCode>_-* #,##0.0\ _₽_-;\-* #,##0.0\ _₽_-;_-* "-"??\ _₽_-;_-@_-</c:formatCode>
                <c:ptCount val="5"/>
                <c:pt idx="0">
                  <c:v>45</c:v>
                </c:pt>
                <c:pt idx="1">
                  <c:v>11.1</c:v>
                </c:pt>
                <c:pt idx="2">
                  <c:v>0</c:v>
                </c:pt>
                <c:pt idx="3">
                  <c:v>107.9</c:v>
                </c:pt>
                <c:pt idx="4">
                  <c:v>2.2000000000000002</c:v>
                </c:pt>
              </c:numCache>
            </c:numRef>
          </c:val>
        </c:ser>
        <c:ser>
          <c:idx val="1"/>
          <c:order val="1"/>
          <c:tx>
            <c:strRef>
              <c:f>Лист2!$D$242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-1.3409962292664061E-3"/>
                  <c:y val="5.79156707843154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5.56881449849186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0160172286156565E-3"/>
                  <c:y val="6.62759128920977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345110707315435E-5"/>
                  <c:y val="9.24977838536381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0229886877992845E-3"/>
                  <c:y val="-2.2275257993967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Лист2!$B$243:$B$247</c:f>
              <c:strCache>
                <c:ptCount val="5"/>
                <c:pt idx="0">
                  <c:v>гранты начинающим фермерам</c:v>
                </c:pt>
                <c:pt idx="1">
                  <c:v>гранты на развитие семейных ферм КФХ</c:v>
                </c:pt>
                <c:pt idx="2">
                  <c:v>гранты на развитие с/х потребительских сбытовых и перерабатывающих кооперативов</c:v>
                </c:pt>
                <c:pt idx="3">
                  <c:v>господдержка кредитов на развитие МФХ (90 % - ЛПХ)</c:v>
                </c:pt>
                <c:pt idx="4">
                  <c:v>оформление земельных участков КФХ</c:v>
                </c:pt>
              </c:strCache>
            </c:strRef>
          </c:cat>
          <c:val>
            <c:numRef>
              <c:f>Лист2!$D$243:$D$247</c:f>
              <c:numCache>
                <c:formatCode>_-* #,##0.0\ _₽_-;\-* #,##0.0\ _₽_-;_-* "-"??\ _₽_-;_-@_-</c:formatCode>
                <c:ptCount val="5"/>
                <c:pt idx="0">
                  <c:v>58.6</c:v>
                </c:pt>
                <c:pt idx="1">
                  <c:v>41</c:v>
                </c:pt>
                <c:pt idx="2">
                  <c:v>22.2</c:v>
                </c:pt>
                <c:pt idx="3">
                  <c:v>103.5</c:v>
                </c:pt>
                <c:pt idx="4">
                  <c:v>3.3</c:v>
                </c:pt>
              </c:numCache>
            </c:numRef>
          </c:val>
        </c:ser>
        <c:ser>
          <c:idx val="2"/>
          <c:order val="2"/>
          <c:tx>
            <c:strRef>
              <c:f>Лист2!$E$242</c:f>
              <c:strCache>
                <c:ptCount val="1"/>
                <c:pt idx="0">
                  <c:v>2016 год (план)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4245014245013994E-3"/>
                  <c:y val="7.3244972284820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245014245014259E-3"/>
                  <c:y val="7.3244972284820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245014245014259E-3"/>
                  <c:y val="5.69683117770823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245014245014259E-3"/>
                  <c:y val="7.59577490361098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6980056980055925E-3"/>
                  <c:y val="-4.06916512693445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Лист2!$B$243:$B$247</c:f>
              <c:strCache>
                <c:ptCount val="5"/>
                <c:pt idx="0">
                  <c:v>гранты начинающим фермерам</c:v>
                </c:pt>
                <c:pt idx="1">
                  <c:v>гранты на развитие семейных ферм КФХ</c:v>
                </c:pt>
                <c:pt idx="2">
                  <c:v>гранты на развитие с/х потребительских сбытовых и перерабатывающих кооперативов</c:v>
                </c:pt>
                <c:pt idx="3">
                  <c:v>господдержка кредитов на развитие МФХ (90 % - ЛПХ)</c:v>
                </c:pt>
                <c:pt idx="4">
                  <c:v>оформление земельных участков КФХ</c:v>
                </c:pt>
              </c:strCache>
            </c:strRef>
          </c:cat>
          <c:val>
            <c:numRef>
              <c:f>Лист2!$E$243:$E$247</c:f>
              <c:numCache>
                <c:formatCode>General</c:formatCode>
                <c:ptCount val="5"/>
                <c:pt idx="0">
                  <c:v>103.3</c:v>
                </c:pt>
                <c:pt idx="1">
                  <c:v>48.3</c:v>
                </c:pt>
                <c:pt idx="2">
                  <c:v>23.3</c:v>
                </c:pt>
                <c:pt idx="3">
                  <c:v>51.9</c:v>
                </c:pt>
                <c:pt idx="4">
                  <c:v>0.16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8419072"/>
        <c:axId val="98420608"/>
        <c:axId val="0"/>
      </c:bar3DChart>
      <c:catAx>
        <c:axId val="984190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8420608"/>
        <c:crosses val="autoZero"/>
        <c:auto val="1"/>
        <c:lblAlgn val="ctr"/>
        <c:lblOffset val="100"/>
        <c:noMultiLvlLbl val="0"/>
      </c:catAx>
      <c:valAx>
        <c:axId val="98420608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84190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5133465688583798"/>
          <c:y val="0.8994023346968415"/>
          <c:w val="0.2973306862283242"/>
          <c:h val="8.4321004795420373E-2"/>
        </c:manualLayout>
      </c:layout>
      <c:overlay val="0"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29.4</c:v>
                </c:pt>
                <c:pt idx="1">
                  <c:v>42.2</c:v>
                </c:pt>
                <c:pt idx="2">
                  <c:v>23.2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3812992"/>
        <c:axId val="113832320"/>
        <c:axId val="0"/>
      </c:bar3DChart>
      <c:catAx>
        <c:axId val="1138129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3832320"/>
        <c:crosses val="autoZero"/>
        <c:auto val="1"/>
        <c:lblAlgn val="ctr"/>
        <c:lblOffset val="100"/>
        <c:noMultiLvlLbl val="0"/>
      </c:catAx>
      <c:valAx>
        <c:axId val="113832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3812992"/>
        <c:crosses val="autoZero"/>
        <c:crossBetween val="between"/>
      </c:valAx>
      <c:spPr>
        <a:ln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03988603988604E-2"/>
          <c:y val="3.1826405071994426E-2"/>
          <c:w val="0.6237664041994756"/>
          <c:h val="0.874208696924002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приобретение новой  с/х техники , грузовых автомобилей и  животноводческого оборудования 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14.3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уплату первоначального взноса на приобретение новой техники и оборудования на условиях финансовой аренды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на приобретение нового оборудования для убоя сельскохозяйственных животных и переработки мяса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9.4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 технологическую модернизацию и реконструкцию предприятий по переработке молока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13.2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на технологическую модернизацию мясных племенных репродукторных ферм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Лист1!$F$2</c:f>
              <c:numCache>
                <c:formatCode>General</c:formatCode>
                <c:ptCount val="1"/>
                <c:pt idx="0">
                  <c:v>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5961856"/>
        <c:axId val="95963392"/>
      </c:barChart>
      <c:catAx>
        <c:axId val="95961856"/>
        <c:scaling>
          <c:orientation val="minMax"/>
        </c:scaling>
        <c:delete val="1"/>
        <c:axPos val="l"/>
        <c:majorTickMark val="out"/>
        <c:minorTickMark val="none"/>
        <c:tickLblPos val="nextTo"/>
        <c:crossAx val="95963392"/>
        <c:crosses val="autoZero"/>
        <c:auto val="1"/>
        <c:lblAlgn val="ctr"/>
        <c:lblOffset val="100"/>
        <c:noMultiLvlLbl val="0"/>
      </c:catAx>
      <c:valAx>
        <c:axId val="9596339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95961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795071449402156"/>
          <c:y val="0"/>
          <c:w val="0.4119458465127756"/>
          <c:h val="0.98020885138572444"/>
        </c:manualLayout>
      </c:layout>
      <c:overlay val="0"/>
      <c:sp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</c:spPr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Объем ввода (приобретения) жилья, в кв.м.</a:t>
            </a:r>
          </a:p>
        </c:rich>
      </c:tx>
      <c:layout>
        <c:manualLayout>
          <c:xMode val="edge"/>
          <c:yMode val="edge"/>
          <c:x val="0.11480368308281703"/>
          <c:y val="3.610257576501541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Лист2!$B$310</c:f>
              <c:strCache>
                <c:ptCount val="1"/>
                <c:pt idx="0">
                  <c:v>Объем ввода (приобретения ) жилья, в кв.м.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Лист2!$C$309:$E$309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Лист2!$C$310:$E$310</c:f>
              <c:numCache>
                <c:formatCode>_-* #,##0\ _₽_-;\-* #,##0\ _₽_-;_-* "-"??\ _₽_-;_-@_-</c:formatCode>
                <c:ptCount val="3"/>
                <c:pt idx="0">
                  <c:v>3448</c:v>
                </c:pt>
                <c:pt idx="1">
                  <c:v>2842</c:v>
                </c:pt>
                <c:pt idx="2">
                  <c:v>2326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49839232"/>
        <c:axId val="149862656"/>
        <c:axId val="0"/>
      </c:bar3DChart>
      <c:catAx>
        <c:axId val="1498392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9862656"/>
        <c:crosses val="autoZero"/>
        <c:auto val="1"/>
        <c:lblAlgn val="ctr"/>
        <c:lblOffset val="100"/>
        <c:noMultiLvlLbl val="0"/>
      </c:catAx>
      <c:valAx>
        <c:axId val="149862656"/>
        <c:scaling>
          <c:orientation val="minMax"/>
        </c:scaling>
        <c:delete val="0"/>
        <c:axPos val="l"/>
        <c:majorGridlines/>
        <c:numFmt formatCode="_-* #,##0\ _₽_-;\-* #,##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9839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Государственная поддержка строительства (приобретения ) жилья, млн.руб.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Лист2!$B$319</c:f>
              <c:strCache>
                <c:ptCount val="1"/>
                <c:pt idx="0">
                  <c:v>Государственная поддержка строительства (приобретения ) жилья, млн.руб.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Лист2!$C$318:$E$318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Лист2!$C$319:$E$319</c:f>
              <c:numCache>
                <c:formatCode>_-* #,##0.0\ _₽_-;\-* #,##0.0\ _₽_-;_-* "-"??\ _₽_-;_-@_-</c:formatCode>
                <c:ptCount val="3"/>
                <c:pt idx="0">
                  <c:v>22.7</c:v>
                </c:pt>
                <c:pt idx="1">
                  <c:v>23.9</c:v>
                </c:pt>
                <c:pt idx="2">
                  <c:v>29.5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1468672"/>
        <c:axId val="151474560"/>
        <c:axId val="0"/>
      </c:bar3DChart>
      <c:catAx>
        <c:axId val="1514686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474560"/>
        <c:crosses val="autoZero"/>
        <c:auto val="1"/>
        <c:lblAlgn val="ctr"/>
        <c:lblOffset val="100"/>
        <c:noMultiLvlLbl val="0"/>
      </c:catAx>
      <c:valAx>
        <c:axId val="151474560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4686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Ввод в действие распределительных газовых сетей, км.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Лист2!$B$328</c:f>
              <c:strCache>
                <c:ptCount val="1"/>
                <c:pt idx="0">
                  <c:v>Ввод в действие распределительных газовых сетей, км.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2222222222222233E-2"/>
                  <c:y val="-1.8035300499754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888888888888889E-2"/>
                  <c:y val="-3.0917657999578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222222222222129E-2"/>
                  <c:y val="-2.5764714999649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Лист2!$C$327:$E$327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Лист2!$C$328:$E$328</c:f>
              <c:numCache>
                <c:formatCode>_-* #,##0.0\ _₽_-;\-* #,##0.0\ _₽_-;_-* "-"??\ _₽_-;_-@_-</c:formatCode>
                <c:ptCount val="3"/>
                <c:pt idx="0">
                  <c:v>30</c:v>
                </c:pt>
                <c:pt idx="1">
                  <c:v>20.5</c:v>
                </c:pt>
                <c:pt idx="2">
                  <c:v>16.7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51495808"/>
        <c:axId val="151216128"/>
        <c:axId val="0"/>
      </c:bar3DChart>
      <c:catAx>
        <c:axId val="1514958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216128"/>
        <c:crosses val="autoZero"/>
        <c:auto val="1"/>
        <c:lblAlgn val="ctr"/>
        <c:lblOffset val="100"/>
        <c:noMultiLvlLbl val="0"/>
      </c:catAx>
      <c:valAx>
        <c:axId val="151216128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495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Государственная поддержка строительства  распределительных газовых сетей, млн.руб.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Лист2!$B$332</c:f>
              <c:strCache>
                <c:ptCount val="1"/>
                <c:pt idx="0">
                  <c:v>Государственная поддержка строительства  распределительных газовых сетей, млн.руб.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9444444444444445E-2"/>
                  <c:y val="-1.2752728404556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6111111111111122E-2"/>
                  <c:y val="-4.0328470759506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222222222222233E-2"/>
                  <c:y val="-2.69159765028663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Лист2!$C$331:$E$331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Лист2!$C$332:$E$332</c:f>
              <c:numCache>
                <c:formatCode>_-* #,##0.0\ _₽_-;\-* #,##0.0\ _₽_-;_-* "-"??\ _₽_-;_-@_-</c:formatCode>
                <c:ptCount val="3"/>
                <c:pt idx="0">
                  <c:v>63</c:v>
                </c:pt>
                <c:pt idx="1">
                  <c:v>62.4</c:v>
                </c:pt>
                <c:pt idx="2">
                  <c:v>57.4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1245184"/>
        <c:axId val="151246720"/>
        <c:axId val="0"/>
      </c:bar3DChart>
      <c:catAx>
        <c:axId val="151245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246720"/>
        <c:crosses val="autoZero"/>
        <c:auto val="1"/>
        <c:lblAlgn val="ctr"/>
        <c:lblOffset val="100"/>
        <c:noMultiLvlLbl val="0"/>
      </c:catAx>
      <c:valAx>
        <c:axId val="151246720"/>
        <c:scaling>
          <c:orientation val="minMax"/>
          <c:min val="50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1245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3004EC"/>
                </a:solidFill>
              </a:defRPr>
            </a:pPr>
            <a:r>
              <a:rPr lang="ru-RU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Структура  продукции сельского хозяйства в разрезе категорий хозяйств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Лист4!$B$44</c:f>
              <c:strCache>
                <c:ptCount val="1"/>
                <c:pt idx="0">
                  <c:v>Структура  продукции сельского хозяйства в разрезе категорий хозяйств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2"/>
            <c:bubble3D val="0"/>
            <c:spPr>
              <a:solidFill>
                <a:srgbClr val="92D050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smtClean="0">
                        <a:latin typeface="Times New Roman" pitchFamily="18" charset="0"/>
                        <a:cs typeface="Times New Roman" pitchFamily="18" charset="0"/>
                      </a:rPr>
                      <a:t>26,5%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smtClean="0">
                        <a:latin typeface="Times New Roman" pitchFamily="18" charset="0"/>
                        <a:cs typeface="Times New Roman" pitchFamily="18" charset="0"/>
                      </a:rPr>
                      <a:t>13,5%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Лист4!$A$45:$A$47</c:f>
              <c:strCache>
                <c:ptCount val="3"/>
                <c:pt idx="0">
                  <c:v>Личные подсобные хозяйства</c:v>
                </c:pt>
                <c:pt idx="1">
                  <c:v>Крестьянско-фермерские хозяйства</c:v>
                </c:pt>
                <c:pt idx="2">
                  <c:v>Сельхозорганизации</c:v>
                </c:pt>
              </c:strCache>
            </c:strRef>
          </c:cat>
          <c:val>
            <c:numRef>
              <c:f>Лист4!$B$45:$B$47</c:f>
              <c:numCache>
                <c:formatCode>0.00%</c:formatCode>
                <c:ptCount val="3"/>
                <c:pt idx="0" formatCode="0%">
                  <c:v>0.60000000000000053</c:v>
                </c:pt>
                <c:pt idx="1">
                  <c:v>0.26500000000000001</c:v>
                </c:pt>
                <c:pt idx="2">
                  <c:v>0.13500000000000001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ayout>
        <c:manualLayout>
          <c:xMode val="edge"/>
          <c:yMode val="edge"/>
          <c:x val="9.1480022428156407E-2"/>
          <c:y val="0.810945072897437"/>
          <c:w val="0.84996128473000798"/>
          <c:h val="0.17650599532626413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Лист2!$B$338</c:f>
              <c:strCache>
                <c:ptCount val="1"/>
                <c:pt idx="0">
                  <c:v>Ввод в действие локальных водопроводов, км.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7777777777777801E-2"/>
                  <c:y val="-2.77348027741497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7801E-2"/>
                  <c:y val="-2.6964904400735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561E-2"/>
                  <c:y val="-1.9872101520280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Лист2!$C$337:$E$337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Лист2!$C$338:$E$338</c:f>
              <c:numCache>
                <c:formatCode>_-* #,##0.0\ _₽_-;\-* #,##0.0\ _₽_-;_-* "-"??\ _₽_-;_-@_-</c:formatCode>
                <c:ptCount val="3"/>
                <c:pt idx="0">
                  <c:v>10</c:v>
                </c:pt>
                <c:pt idx="1">
                  <c:v>14.81</c:v>
                </c:pt>
                <c:pt idx="2">
                  <c:v>13.6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879168"/>
        <c:axId val="97880704"/>
        <c:axId val="0"/>
      </c:bar3DChart>
      <c:catAx>
        <c:axId val="97879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880704"/>
        <c:crosses val="autoZero"/>
        <c:auto val="1"/>
        <c:lblAlgn val="ctr"/>
        <c:lblOffset val="100"/>
        <c:noMultiLvlLbl val="0"/>
      </c:catAx>
      <c:valAx>
        <c:axId val="97880704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8791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Лист2!$B$342</c:f>
              <c:strCache>
                <c:ptCount val="1"/>
                <c:pt idx="0">
                  <c:v>Государственная поддержка строительства локальных водопроводов, млн.руб.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4999820023756862E-2"/>
                  <c:y val="-2.70524290793615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0317318114008952E-2"/>
                  <c:y val="-2.3298124647546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7856802902017039E-2"/>
                  <c:y val="-3.389812544744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Лист2!$C$341:$E$341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Лист2!$C$342:$E$342</c:f>
              <c:numCache>
                <c:formatCode>_-* #,##0.0\ _₽_-;\-* #,##0.0\ _₽_-;_-* "-"??\ _₽_-;_-@_-</c:formatCode>
                <c:ptCount val="3"/>
                <c:pt idx="0">
                  <c:v>29.3</c:v>
                </c:pt>
                <c:pt idx="1">
                  <c:v>62.5</c:v>
                </c:pt>
                <c:pt idx="2">
                  <c:v>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893376"/>
        <c:axId val="97923840"/>
        <c:axId val="0"/>
      </c:bar3DChart>
      <c:catAx>
        <c:axId val="978933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923840"/>
        <c:crosses val="autoZero"/>
        <c:auto val="1"/>
        <c:lblAlgn val="ctr"/>
        <c:lblOffset val="100"/>
        <c:noMultiLvlLbl val="0"/>
      </c:catAx>
      <c:valAx>
        <c:axId val="97923840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893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Лист2!$B$348</c:f>
              <c:strCache>
                <c:ptCount val="1"/>
                <c:pt idx="0">
                  <c:v>Количество местных инициатив граждан, проживающих в сельской местности, получивших грантовую поддержку, ед.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0611905810082397E-2"/>
                  <c:y val="-5.7250070109389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7294646787808979E-3"/>
                  <c:y val="0.117513301803483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7294646787808979E-3"/>
                  <c:y val="9.9434332295255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Лист2!$C$347:$E$347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Лист2!$C$348:$E$348</c:f>
              <c:numCache>
                <c:formatCode>_-* #,##0\ _₽_-;\-* #,##0\ _₽_-;_-* "-"??\ _₽_-;_-@_-</c:formatCode>
                <c:ptCount val="3"/>
                <c:pt idx="0">
                  <c:v>0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954432"/>
        <c:axId val="97960320"/>
        <c:axId val="0"/>
      </c:bar3DChart>
      <c:catAx>
        <c:axId val="979544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960320"/>
        <c:crosses val="autoZero"/>
        <c:auto val="1"/>
        <c:lblAlgn val="ctr"/>
        <c:lblOffset val="100"/>
        <c:noMultiLvlLbl val="0"/>
      </c:catAx>
      <c:valAx>
        <c:axId val="97960320"/>
        <c:scaling>
          <c:orientation val="minMax"/>
        </c:scaling>
        <c:delete val="0"/>
        <c:axPos val="l"/>
        <c:majorGridlines/>
        <c:numFmt formatCode="_-* #,##0\ _₽_-;\-* #,##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954432"/>
        <c:crosses val="autoZero"/>
        <c:crossBetween val="between"/>
        <c:majorUnit val="1"/>
      </c:valAx>
    </c:plotArea>
    <c:plotVisOnly val="1"/>
    <c:dispBlanksAs val="gap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Лист2!$B$352</c:f>
              <c:strCache>
                <c:ptCount val="1"/>
                <c:pt idx="0">
                  <c:v>Гранты на поддержку местных инициатив граждан, проживающих в сельской местности, тыс.руб.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111111111111112E-2"/>
                  <c:y val="-4.7618714329708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4E-2"/>
                  <c:y val="-1.5872904776569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0555555555555454E-2"/>
                  <c:y val="-3.17458095531386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Лист2!$C$351:$E$351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Лист2!$C$352:$E$352</c:f>
              <c:numCache>
                <c:formatCode>_-* #,##0.0\ _₽_-;\-* #,##0.0\ _₽_-;_-* "-"??\ _₽_-;_-@_-</c:formatCode>
                <c:ptCount val="3"/>
                <c:pt idx="0">
                  <c:v>0</c:v>
                </c:pt>
                <c:pt idx="1">
                  <c:v>1752.5</c:v>
                </c:pt>
                <c:pt idx="2">
                  <c:v>2483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989376"/>
        <c:axId val="97990912"/>
        <c:axId val="0"/>
      </c:bar3DChart>
      <c:catAx>
        <c:axId val="979893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990912"/>
        <c:crosses val="autoZero"/>
        <c:auto val="1"/>
        <c:lblAlgn val="ctr"/>
        <c:lblOffset val="100"/>
        <c:noMultiLvlLbl val="0"/>
      </c:catAx>
      <c:valAx>
        <c:axId val="97990912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989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187245456932947"/>
          <c:y val="0.24307822505494125"/>
          <c:w val="0.89557368440681551"/>
          <c:h val="0.6291219055396343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Лист4!$A$54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Лист4!$B$53:$D$53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Лист4!$B$54:$D$54</c:f>
              <c:numCache>
                <c:formatCode>General</c:formatCode>
                <c:ptCount val="3"/>
                <c:pt idx="0">
                  <c:v>354.6</c:v>
                </c:pt>
                <c:pt idx="1">
                  <c:v>510.6</c:v>
                </c:pt>
                <c:pt idx="2" formatCode="0.0">
                  <c:v>497.1</c:v>
                </c:pt>
              </c:numCache>
            </c:numRef>
          </c:val>
        </c:ser>
        <c:ser>
          <c:idx val="1"/>
          <c:order val="1"/>
          <c:tx>
            <c:strRef>
              <c:f>Лист4!$A$55</c:f>
              <c:strCache>
                <c:ptCount val="1"/>
                <c:pt idx="0">
                  <c:v>республиканский бюджет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 dirty="0" smtClean="0"/>
                      <a:t>303,3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Лист4!$B$53:$D$53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Лист4!$B$55:$D$55</c:f>
              <c:numCache>
                <c:formatCode>General</c:formatCode>
                <c:ptCount val="3"/>
                <c:pt idx="0">
                  <c:v>303.3</c:v>
                </c:pt>
                <c:pt idx="1">
                  <c:v>264.39999999999981</c:v>
                </c:pt>
                <c:pt idx="2">
                  <c:v>201.2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765696"/>
        <c:axId val="97334400"/>
        <c:axId val="0"/>
      </c:bar3DChart>
      <c:catAx>
        <c:axId val="42765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7334400"/>
        <c:crosses val="autoZero"/>
        <c:auto val="1"/>
        <c:lblAlgn val="ctr"/>
        <c:lblOffset val="100"/>
        <c:noMultiLvlLbl val="0"/>
      </c:catAx>
      <c:valAx>
        <c:axId val="97334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76569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3187994336262791E-2"/>
          <c:y val="0.20688132617311586"/>
          <c:w val="0.9346313862327752"/>
          <c:h val="0.6499001627685776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Лист4!$A$61</c:f>
              <c:strCache>
                <c:ptCount val="1"/>
                <c:pt idx="0">
                  <c:v>Поддержка реального сектора экономики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Лист4!$B$60:$D$60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Лист4!$B$61:$D$61</c:f>
              <c:numCache>
                <c:formatCode>General</c:formatCode>
                <c:ptCount val="3"/>
                <c:pt idx="0">
                  <c:v>479.2</c:v>
                </c:pt>
                <c:pt idx="1">
                  <c:v>550.9</c:v>
                </c:pt>
                <c:pt idx="2" formatCode="_-* #,##0.0\ _₽_-;\-* #,##0.0\ _₽_-;_-* &quot;-&quot;??\ _₽_-;_-@_-">
                  <c:v>547.20000000000005</c:v>
                </c:pt>
              </c:numCache>
            </c:numRef>
          </c:val>
        </c:ser>
        <c:ser>
          <c:idx val="1"/>
          <c:order val="1"/>
          <c:tx>
            <c:strRef>
              <c:f>Лист4!$A$62</c:f>
              <c:strCache>
                <c:ptCount val="1"/>
                <c:pt idx="0">
                  <c:v>Устойчивое развитие сельских территорий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Лист4!$B$60:$D$60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 (план)</c:v>
                </c:pt>
              </c:strCache>
            </c:strRef>
          </c:cat>
          <c:val>
            <c:numRef>
              <c:f>Лист4!$B$62:$D$62</c:f>
              <c:numCache>
                <c:formatCode>General</c:formatCode>
                <c:ptCount val="3"/>
                <c:pt idx="0">
                  <c:v>178.7</c:v>
                </c:pt>
                <c:pt idx="1">
                  <c:v>224.1</c:v>
                </c:pt>
                <c:pt idx="2" formatCode="_-* #,##0.0\ _₽_-;\-* #,##0.0\ _₽_-;_-* &quot;-&quot;??\ _₽_-;_-@_-">
                  <c:v>151.19999999999999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848256"/>
        <c:axId val="42849792"/>
        <c:axId val="0"/>
      </c:bar3DChart>
      <c:catAx>
        <c:axId val="428482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849792"/>
        <c:crosses val="autoZero"/>
        <c:auto val="1"/>
        <c:lblAlgn val="ctr"/>
        <c:lblOffset val="100"/>
        <c:noMultiLvlLbl val="0"/>
      </c:catAx>
      <c:valAx>
        <c:axId val="42849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284825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10313117456375"/>
          <c:y val="0.92305000355337774"/>
          <c:w val="0.74985660032410673"/>
          <c:h val="7.6949996446622898E-2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017311195237225E-2"/>
          <c:y val="3.1947430833913201E-2"/>
          <c:w val="0.92431871433915602"/>
          <c:h val="0.7226952968041012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Лист4!$B$96:$B$98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Лист4!$A$99:$A$103</c:f>
              <c:strCache>
                <c:ptCount val="5"/>
                <c:pt idx="0">
                  <c:v>Животноводство и переработка</c:v>
                </c:pt>
                <c:pt idx="1">
                  <c:v>Растениеводство</c:v>
                </c:pt>
                <c:pt idx="2">
                  <c:v>Техническая и технологическая модернизация</c:v>
                </c:pt>
                <c:pt idx="3">
                  <c:v>Поддержка малых форм хозяйствования</c:v>
                </c:pt>
                <c:pt idx="4">
                  <c:v>Рыбохозяйственный комплекс</c:v>
                </c:pt>
              </c:strCache>
            </c:strRef>
          </c:cat>
          <c:val>
            <c:numRef>
              <c:f>Лист4!$B$99:$B$103</c:f>
              <c:numCache>
                <c:formatCode>_-* #,##0.0\ _₽_-;\-* #,##0.0\ _₽_-;_-* "-"??\ _₽_-;_-@_-</c:formatCode>
                <c:ptCount val="5"/>
                <c:pt idx="0">
                  <c:v>234.82600000000005</c:v>
                </c:pt>
                <c:pt idx="1">
                  <c:v>48.716000000000001</c:v>
                </c:pt>
                <c:pt idx="2">
                  <c:v>29.428999999999984</c:v>
                </c:pt>
                <c:pt idx="3">
                  <c:v>166.24499999999998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Лист4!$C$96:$C$98</c:f>
              <c:strCache>
                <c:ptCount val="1"/>
                <c:pt idx="0">
                  <c:v>2015 год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Лист4!$A$99:$A$103</c:f>
              <c:strCache>
                <c:ptCount val="5"/>
                <c:pt idx="0">
                  <c:v>Животноводство и переработка</c:v>
                </c:pt>
                <c:pt idx="1">
                  <c:v>Растениеводство</c:v>
                </c:pt>
                <c:pt idx="2">
                  <c:v>Техническая и технологическая модернизация</c:v>
                </c:pt>
                <c:pt idx="3">
                  <c:v>Поддержка малых форм хозяйствования</c:v>
                </c:pt>
                <c:pt idx="4">
                  <c:v>Рыбохозяйственный комплекс</c:v>
                </c:pt>
              </c:strCache>
            </c:strRef>
          </c:cat>
          <c:val>
            <c:numRef>
              <c:f>Лист4!$C$99:$C$103</c:f>
              <c:numCache>
                <c:formatCode>_-* #,##0.0\ _₽_-;\-* #,##0.0\ _₽_-;_-* "-"??\ _₽_-;_-@_-</c:formatCode>
                <c:ptCount val="5"/>
                <c:pt idx="0">
                  <c:v>211.74199999999999</c:v>
                </c:pt>
                <c:pt idx="1">
                  <c:v>67.296000000000006</c:v>
                </c:pt>
                <c:pt idx="2">
                  <c:v>42.274000000000001</c:v>
                </c:pt>
                <c:pt idx="3">
                  <c:v>228.583</c:v>
                </c:pt>
                <c:pt idx="4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Лист4!$D$96:$D$98</c:f>
              <c:strCache>
                <c:ptCount val="1"/>
                <c:pt idx="0">
                  <c:v>2016 год (план)</c:v>
                </c:pt>
              </c:strCache>
            </c:strRef>
          </c:tx>
          <c:spPr>
            <a:solidFill>
              <a:srgbClr val="99FF99"/>
            </a:solidFill>
          </c:spPr>
          <c:invertIfNegative val="0"/>
          <c:dLbls>
            <c:dLbl>
              <c:idx val="0"/>
              <c:layout>
                <c:manualLayout>
                  <c:x val="2.519667403902687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196674039026846E-2"/>
                  <c:y val="-2.48929309956192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7795011058540176E-2"/>
                  <c:y val="-2.48929309956192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Лист4!$A$99:$A$103</c:f>
              <c:strCache>
                <c:ptCount val="5"/>
                <c:pt idx="0">
                  <c:v>Животноводство и переработка</c:v>
                </c:pt>
                <c:pt idx="1">
                  <c:v>Растениеводство</c:v>
                </c:pt>
                <c:pt idx="2">
                  <c:v>Техническая и технологическая модернизация</c:v>
                </c:pt>
                <c:pt idx="3">
                  <c:v>Поддержка малых форм хозяйствования</c:v>
                </c:pt>
                <c:pt idx="4">
                  <c:v>Рыбохозяйственный комплекс</c:v>
                </c:pt>
              </c:strCache>
            </c:strRef>
          </c:cat>
          <c:val>
            <c:numRef>
              <c:f>Лист4!$D$99:$D$103</c:f>
              <c:numCache>
                <c:formatCode>0.0</c:formatCode>
                <c:ptCount val="5"/>
                <c:pt idx="0">
                  <c:v>228</c:v>
                </c:pt>
                <c:pt idx="1">
                  <c:v>68</c:v>
                </c:pt>
                <c:pt idx="2">
                  <c:v>23.3</c:v>
                </c:pt>
                <c:pt idx="3">
                  <c:v>226.9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4556288"/>
        <c:axId val="44557824"/>
        <c:axId val="0"/>
      </c:bar3DChart>
      <c:catAx>
        <c:axId val="445562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4557824"/>
        <c:crosses val="autoZero"/>
        <c:auto val="1"/>
        <c:lblAlgn val="ctr"/>
        <c:lblOffset val="100"/>
        <c:noMultiLvlLbl val="0"/>
      </c:catAx>
      <c:valAx>
        <c:axId val="44557824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455628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5373992561345712E-2"/>
          <c:y val="0.17705370454143582"/>
          <c:w val="0.91436118670325883"/>
          <c:h val="0.6567348908519116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Лист4!$B$86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1341815857406063E-2"/>
                  <c:y val="0.134174012107324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8127286587483429E-2"/>
                  <c:y val="0.320411674889683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6284873297488098E-2"/>
                  <c:y val="0.10426599073537679"/>
                </c:manualLayout>
              </c:layout>
              <c:spPr/>
              <c:txPr>
                <a:bodyPr/>
                <a:lstStyle/>
                <a:p>
                  <a:pPr>
                    <a:defRPr sz="1800">
                      <a:solidFill>
                        <a:sysClr val="windowText" lastClr="000000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5564519834526895E-3"/>
                  <c:y val="3.5097459443045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4.60431677860567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Лист4!$A$87:$A$90</c:f>
              <c:strCache>
                <c:ptCount val="4"/>
                <c:pt idx="0">
                  <c:v>КРС</c:v>
                </c:pt>
                <c:pt idx="1">
                  <c:v>Овцы и козы</c:v>
                </c:pt>
                <c:pt idx="2">
                  <c:v>Лошади</c:v>
                </c:pt>
                <c:pt idx="3">
                  <c:v>Маралы</c:v>
                </c:pt>
              </c:strCache>
            </c:strRef>
          </c:cat>
          <c:val>
            <c:numRef>
              <c:f>Лист4!$B$87:$B$90</c:f>
              <c:numCache>
                <c:formatCode>General</c:formatCode>
                <c:ptCount val="4"/>
                <c:pt idx="0">
                  <c:v>254.2</c:v>
                </c:pt>
                <c:pt idx="1">
                  <c:v>635.20000000000005</c:v>
                </c:pt>
                <c:pt idx="2">
                  <c:v>140.5</c:v>
                </c:pt>
                <c:pt idx="3">
                  <c:v>54.1</c:v>
                </c:pt>
              </c:numCache>
            </c:numRef>
          </c:val>
        </c:ser>
        <c:ser>
          <c:idx val="1"/>
          <c:order val="1"/>
          <c:tx>
            <c:strRef>
              <c:f>Лист4!$C$86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6770000100444757E-2"/>
                  <c:y val="0.135590625114407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856582198325443E-2"/>
                  <c:y val="0.306657736563388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999018847069442E-2"/>
                  <c:y val="0.10824038919170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713057540526794E-2"/>
                  <c:y val="3.38160901222577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6845128609807273E-3"/>
                  <c:y val="4.8601121551948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Лист4!$A$87:$A$90</c:f>
              <c:strCache>
                <c:ptCount val="4"/>
                <c:pt idx="0">
                  <c:v>КРС</c:v>
                </c:pt>
                <c:pt idx="1">
                  <c:v>Овцы и козы</c:v>
                </c:pt>
                <c:pt idx="2">
                  <c:v>Лошади</c:v>
                </c:pt>
                <c:pt idx="3">
                  <c:v>Маралы</c:v>
                </c:pt>
              </c:strCache>
            </c:strRef>
          </c:cat>
          <c:val>
            <c:numRef>
              <c:f>Лист4!$C$87:$C$90</c:f>
              <c:numCache>
                <c:formatCode>General</c:formatCode>
                <c:ptCount val="4"/>
                <c:pt idx="0">
                  <c:v>253.2</c:v>
                </c:pt>
                <c:pt idx="1">
                  <c:v>635.70000000000005</c:v>
                </c:pt>
                <c:pt idx="2">
                  <c:v>144.30000000000001</c:v>
                </c:pt>
                <c:pt idx="3">
                  <c:v>55.1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4590592"/>
        <c:axId val="44592128"/>
        <c:axId val="0"/>
      </c:bar3DChart>
      <c:catAx>
        <c:axId val="445905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4592128"/>
        <c:crosses val="autoZero"/>
        <c:auto val="1"/>
        <c:lblAlgn val="ctr"/>
        <c:lblOffset val="100"/>
        <c:noMultiLvlLbl val="0"/>
      </c:catAx>
      <c:valAx>
        <c:axId val="44592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4459059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Лист2!$C$281</c:f>
              <c:strCache>
                <c:ptCount val="1"/>
                <c:pt idx="0">
                  <c:v>2014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0887081354873574E-3"/>
                  <c:y val="0.245741125062573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3143058294599687E-3"/>
                  <c:y val="0.162447660291173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7700060181203388E-3"/>
                  <c:y val="6.0229773277156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Лист2!$B$282:$B$284</c:f>
              <c:strCache>
                <c:ptCount val="3"/>
                <c:pt idx="0">
                  <c:v>поддержка племенного животноводства</c:v>
                </c:pt>
                <c:pt idx="1">
                  <c:v>поддержка племенного КРС мясного направления</c:v>
                </c:pt>
                <c:pt idx="2">
                  <c:v>поддержка племенных заводов и репродукторов, генофондных хозяйств (кроме КРС)</c:v>
                </c:pt>
              </c:strCache>
            </c:strRef>
          </c:cat>
          <c:val>
            <c:numRef>
              <c:f>Лист2!$C$282:$C$284</c:f>
              <c:numCache>
                <c:formatCode>_-* #,##0.0\ _₽_-;\-* #,##0.0\ _₽_-;_-* "-"??\ _₽_-;_-@_-</c:formatCode>
                <c:ptCount val="3"/>
                <c:pt idx="0">
                  <c:v>17.5</c:v>
                </c:pt>
                <c:pt idx="1">
                  <c:v>10.4</c:v>
                </c:pt>
                <c:pt idx="2">
                  <c:v>8.5</c:v>
                </c:pt>
              </c:numCache>
            </c:numRef>
          </c:val>
        </c:ser>
        <c:ser>
          <c:idx val="1"/>
          <c:order val="1"/>
          <c:tx>
            <c:strRef>
              <c:f>Лист2!$D$281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3.9224124741115817E-3"/>
                  <c:y val="0.235321742553812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005251368835335E-3"/>
                  <c:y val="0.141567505840146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411145914785769E-3"/>
                  <c:y val="6.83225481812114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Лист2!$B$282:$B$284</c:f>
              <c:strCache>
                <c:ptCount val="3"/>
                <c:pt idx="0">
                  <c:v>поддержка племенного животноводства</c:v>
                </c:pt>
                <c:pt idx="1">
                  <c:v>поддержка племенного КРС мясного направления</c:v>
                </c:pt>
                <c:pt idx="2">
                  <c:v>поддержка племенных заводов и репродукторов, генофондных хозяйств (кроме КРС)</c:v>
                </c:pt>
              </c:strCache>
            </c:strRef>
          </c:cat>
          <c:val>
            <c:numRef>
              <c:f>Лист2!$D$282:$D$284</c:f>
              <c:numCache>
                <c:formatCode>_-* #,##0.0\ _₽_-;\-* #,##0.0\ _₽_-;_-* "-"??\ _₽_-;_-@_-</c:formatCode>
                <c:ptCount val="3"/>
                <c:pt idx="0">
                  <c:v>22</c:v>
                </c:pt>
                <c:pt idx="1">
                  <c:v>11.7</c:v>
                </c:pt>
                <c:pt idx="2">
                  <c:v>7.8</c:v>
                </c:pt>
              </c:numCache>
            </c:numRef>
          </c:val>
        </c:ser>
        <c:ser>
          <c:idx val="2"/>
          <c:order val="2"/>
          <c:tx>
            <c:strRef>
              <c:f>Лист2!$E$281</c:f>
              <c:strCache>
                <c:ptCount val="1"/>
                <c:pt idx="0">
                  <c:v>2016 год (план)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2686759766315478E-3"/>
                  <c:y val="0.264892048535791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049802604350809E-2"/>
                  <c:y val="0.153140578070248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781126627719253E-2"/>
                  <c:y val="3.72504901551810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Лист2!$B$282:$B$284</c:f>
              <c:strCache>
                <c:ptCount val="3"/>
                <c:pt idx="0">
                  <c:v>поддержка племенного животноводства</c:v>
                </c:pt>
                <c:pt idx="1">
                  <c:v>поддержка племенного КРС мясного направления</c:v>
                </c:pt>
                <c:pt idx="2">
                  <c:v>поддержка племенных заводов и репродукторов, генофондных хозяйств (кроме КРС)</c:v>
                </c:pt>
              </c:strCache>
            </c:strRef>
          </c:cat>
          <c:val>
            <c:numRef>
              <c:f>Лист2!$E$282:$E$284</c:f>
              <c:numCache>
                <c:formatCode>General</c:formatCode>
                <c:ptCount val="3"/>
                <c:pt idx="0">
                  <c:v>31.4</c:v>
                </c:pt>
                <c:pt idx="1">
                  <c:v>11</c:v>
                </c:pt>
                <c:pt idx="2">
                  <c:v>8.7000000000000011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712000"/>
        <c:axId val="97713536"/>
        <c:axId val="0"/>
      </c:bar3DChart>
      <c:catAx>
        <c:axId val="97712000"/>
        <c:scaling>
          <c:orientation val="minMax"/>
        </c:scaling>
        <c:delete val="0"/>
        <c:axPos val="b"/>
        <c:majorTickMark val="out"/>
        <c:minorTickMark val="none"/>
        <c:tickLblPos val="nextTo"/>
        <c:crossAx val="97713536"/>
        <c:crosses val="autoZero"/>
        <c:auto val="1"/>
        <c:lblAlgn val="ctr"/>
        <c:lblOffset val="100"/>
        <c:noMultiLvlLbl val="0"/>
      </c:catAx>
      <c:valAx>
        <c:axId val="97713536"/>
        <c:scaling>
          <c:orientation val="minMax"/>
        </c:scaling>
        <c:delete val="0"/>
        <c:axPos val="l"/>
        <c:majorGridlines/>
        <c:numFmt formatCode="_-* #,##0.0\ _₽_-;\-* #,##0.0\ _₽_-;_-* &quot;-&quot;??\ _₽_-;_-@_-" sourceLinked="1"/>
        <c:majorTickMark val="out"/>
        <c:minorTickMark val="none"/>
        <c:tickLblPos val="nextTo"/>
        <c:crossAx val="97712000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571741032371027E-2"/>
          <c:y val="0.17696256654152634"/>
          <c:w val="0.70466579177602751"/>
          <c:h val="0.708314711486288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Лист4!$B$108:$B$110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5.7881158934023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1232336941782848E-3"/>
                  <c:y val="0.134079551499202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Лист4!$A$111:$A$112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Лист4!$B$111:$B$112</c:f>
              <c:numCache>
                <c:formatCode>General</c:formatCode>
                <c:ptCount val="2"/>
                <c:pt idx="0">
                  <c:v>51.4</c:v>
                </c:pt>
                <c:pt idx="1">
                  <c:v>91.6</c:v>
                </c:pt>
              </c:numCache>
            </c:numRef>
          </c:val>
        </c:ser>
        <c:ser>
          <c:idx val="1"/>
          <c:order val="1"/>
          <c:tx>
            <c:strRef>
              <c:f>Лист4!$C$108:$C$110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2.1431317929623831E-2"/>
                  <c:y val="5.98910943755424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6.89061415881227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Лист4!$A$111:$A$112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Лист4!$C$111:$C$112</c:f>
              <c:numCache>
                <c:formatCode>General</c:formatCode>
                <c:ptCount val="2"/>
                <c:pt idx="0">
                  <c:v>53.4</c:v>
                </c:pt>
                <c:pt idx="1">
                  <c:v>89.6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7758592"/>
        <c:axId val="97760384"/>
        <c:axId val="0"/>
      </c:bar3DChart>
      <c:catAx>
        <c:axId val="977585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760384"/>
        <c:crosses val="autoZero"/>
        <c:auto val="1"/>
        <c:lblAlgn val="ctr"/>
        <c:lblOffset val="100"/>
        <c:noMultiLvlLbl val="0"/>
      </c:catAx>
      <c:valAx>
        <c:axId val="97760384"/>
        <c:scaling>
          <c:orientation val="minMax"/>
          <c:min val="4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9775859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D11C87-AD32-4731-A294-3EBF4DDE7995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8C13A5-1DD0-434A-9100-2806B453F637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Введение режима функционирования «</a:t>
          </a:r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повышенная готовность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» в 5 районах и оказание государственной поддержки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AEBDC0A-0896-47D1-8654-7F9181A911F8}" type="parTrans" cxnId="{B0E6A5F5-1963-4220-8D99-7B8A10FA59EB}">
      <dgm:prSet/>
      <dgm:spPr/>
      <dgm:t>
        <a:bodyPr/>
        <a:lstStyle/>
        <a:p>
          <a:endParaRPr lang="ru-RU"/>
        </a:p>
      </dgm:t>
    </dgm:pt>
    <dgm:pt modelId="{79596E8A-E800-4651-8D5C-746845EE85AE}" type="sibTrans" cxnId="{B0E6A5F5-1963-4220-8D99-7B8A10FA59EB}">
      <dgm:prSet/>
      <dgm:spPr/>
      <dgm:t>
        <a:bodyPr/>
        <a:lstStyle/>
        <a:p>
          <a:endParaRPr lang="ru-RU"/>
        </a:p>
      </dgm:t>
    </dgm:pt>
    <dgm:pt modelId="{BC79174A-4C07-46C9-AC18-F6B3B654447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 линии Минсельхоза РА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Господдержка в виде возмещения 30% транспортных расходов на доставку кормов.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Доведено до  61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сельхозтоваропроизводителя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2,5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млн.руб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9273582-4926-4901-B361-10D7953210D9}" type="parTrans" cxnId="{CF63A962-C622-4B4B-AB4D-6BC3201D8087}">
      <dgm:prSet/>
      <dgm:spPr/>
      <dgm:t>
        <a:bodyPr/>
        <a:lstStyle/>
        <a:p>
          <a:endParaRPr lang="ru-RU"/>
        </a:p>
      </dgm:t>
    </dgm:pt>
    <dgm:pt modelId="{14724EEB-C6BE-4EEC-AB40-EA1F812E09DB}" type="sibTrans" cxnId="{CF63A962-C622-4B4B-AB4D-6BC3201D8087}">
      <dgm:prSet/>
      <dgm:spPr/>
      <dgm:t>
        <a:bodyPr/>
        <a:lstStyle/>
        <a:p>
          <a:endParaRPr lang="ru-RU"/>
        </a:p>
      </dgm:t>
    </dgm:pt>
    <dgm:pt modelId="{C5EDBD9E-7773-4828-8BB1-00401A1F568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 линии Минтруда РА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Государственная социальная помощь малообеспеченным гражданам в размере 2 тыс. рублей.</a:t>
          </a:r>
        </a:p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Доведено до 2406 человек 4,8 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млн.руб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.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AF109B0-C999-443C-8408-64F1CFD61B00}" type="parTrans" cxnId="{051B459B-835B-4567-A30A-A27C6AA10B00}">
      <dgm:prSet/>
      <dgm:spPr/>
      <dgm:t>
        <a:bodyPr/>
        <a:lstStyle/>
        <a:p>
          <a:endParaRPr lang="ru-RU"/>
        </a:p>
      </dgm:t>
    </dgm:pt>
    <dgm:pt modelId="{48CD754C-5454-4CB3-9A6E-EBEC525FCBE3}" type="sibTrans" cxnId="{051B459B-835B-4567-A30A-A27C6AA10B00}">
      <dgm:prSet/>
      <dgm:spPr/>
      <dgm:t>
        <a:bodyPr/>
        <a:lstStyle/>
        <a:p>
          <a:endParaRPr lang="ru-RU"/>
        </a:p>
      </dgm:t>
    </dgm:pt>
    <dgm:pt modelId="{4A95A7B8-2A69-4E24-9DA1-D90FE6CB9BC8}" type="pres">
      <dgm:prSet presAssocID="{6ED11C87-AD32-4731-A294-3EBF4DDE799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2068FEF-E143-4721-9FA2-EAC1C18F58D7}" type="pres">
      <dgm:prSet presAssocID="{168C13A5-1DD0-434A-9100-2806B453F637}" presName="hierRoot1" presStyleCnt="0"/>
      <dgm:spPr/>
    </dgm:pt>
    <dgm:pt modelId="{3A33D516-5A41-4E5B-BD89-D43F22A9FA61}" type="pres">
      <dgm:prSet presAssocID="{168C13A5-1DD0-434A-9100-2806B453F637}" presName="composite" presStyleCnt="0"/>
      <dgm:spPr/>
    </dgm:pt>
    <dgm:pt modelId="{FFA33C83-9C4F-4D13-A3B3-A1BAEE13BA6F}" type="pres">
      <dgm:prSet presAssocID="{168C13A5-1DD0-434A-9100-2806B453F637}" presName="background" presStyleLbl="node0" presStyleIdx="0" presStyleCnt="1"/>
      <dgm:spPr/>
    </dgm:pt>
    <dgm:pt modelId="{C652191E-C191-4E99-BDFD-841B798D11CD}" type="pres">
      <dgm:prSet presAssocID="{168C13A5-1DD0-434A-9100-2806B453F637}" presName="text" presStyleLbl="fgAcc0" presStyleIdx="0" presStyleCnt="1" custScaleX="121934" custScaleY="846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0BA742-22AA-4F5A-827F-9BE6BC48C6E3}" type="pres">
      <dgm:prSet presAssocID="{168C13A5-1DD0-434A-9100-2806B453F637}" presName="hierChild2" presStyleCnt="0"/>
      <dgm:spPr/>
    </dgm:pt>
    <dgm:pt modelId="{E6059FD9-DEC5-4A70-9A75-BA2A8D8DBCEE}" type="pres">
      <dgm:prSet presAssocID="{E9273582-4926-4901-B361-10D7953210D9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57D952F-3159-4CF3-A382-145FD5E812DE}" type="pres">
      <dgm:prSet presAssocID="{BC79174A-4C07-46C9-AC18-F6B3B6544473}" presName="hierRoot2" presStyleCnt="0"/>
      <dgm:spPr/>
    </dgm:pt>
    <dgm:pt modelId="{7DA73BC0-E762-4CE5-8EF4-EBDC6D09C2CD}" type="pres">
      <dgm:prSet presAssocID="{BC79174A-4C07-46C9-AC18-F6B3B6544473}" presName="composite2" presStyleCnt="0"/>
      <dgm:spPr/>
    </dgm:pt>
    <dgm:pt modelId="{94E6DC98-2D4B-4E98-9403-CF58C3FD9120}" type="pres">
      <dgm:prSet presAssocID="{BC79174A-4C07-46C9-AC18-F6B3B6544473}" presName="background2" presStyleLbl="node2" presStyleIdx="0" presStyleCnt="2"/>
      <dgm:spPr/>
    </dgm:pt>
    <dgm:pt modelId="{0D74CCDB-2C92-48FC-A3BE-021EF77E598D}" type="pres">
      <dgm:prSet presAssocID="{BC79174A-4C07-46C9-AC18-F6B3B6544473}" presName="text2" presStyleLbl="fgAcc2" presStyleIdx="0" presStyleCnt="2" custScaleY="1153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87C0AE-9E1D-4056-929C-1A407A80DC5D}" type="pres">
      <dgm:prSet presAssocID="{BC79174A-4C07-46C9-AC18-F6B3B6544473}" presName="hierChild3" presStyleCnt="0"/>
      <dgm:spPr/>
    </dgm:pt>
    <dgm:pt modelId="{7B6448D2-BC11-44F6-B070-445FDBC9CB8E}" type="pres">
      <dgm:prSet presAssocID="{3AF109B0-C999-443C-8408-64F1CFD61B00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604D9D3-31BD-4128-AF92-8FD25DE40FB6}" type="pres">
      <dgm:prSet presAssocID="{C5EDBD9E-7773-4828-8BB1-00401A1F5681}" presName="hierRoot2" presStyleCnt="0"/>
      <dgm:spPr/>
    </dgm:pt>
    <dgm:pt modelId="{D10D8C8C-CD54-4BE8-8583-3C6607706768}" type="pres">
      <dgm:prSet presAssocID="{C5EDBD9E-7773-4828-8BB1-00401A1F5681}" presName="composite2" presStyleCnt="0"/>
      <dgm:spPr/>
    </dgm:pt>
    <dgm:pt modelId="{9CE8E548-C6C5-45E4-9D92-3910FE13E04B}" type="pres">
      <dgm:prSet presAssocID="{C5EDBD9E-7773-4828-8BB1-00401A1F5681}" presName="background2" presStyleLbl="node2" presStyleIdx="1" presStyleCnt="2"/>
      <dgm:spPr/>
    </dgm:pt>
    <dgm:pt modelId="{8DC6DB9A-CE6D-41DA-9D4E-8D9FF73375EF}" type="pres">
      <dgm:prSet presAssocID="{C5EDBD9E-7773-4828-8BB1-00401A1F5681}" presName="text2" presStyleLbl="fgAcc2" presStyleIdx="1" presStyleCnt="2" custScaleY="1076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542935-BCBA-428F-8979-574D0E4C98B3}" type="pres">
      <dgm:prSet presAssocID="{C5EDBD9E-7773-4828-8BB1-00401A1F5681}" presName="hierChild3" presStyleCnt="0"/>
      <dgm:spPr/>
    </dgm:pt>
  </dgm:ptLst>
  <dgm:cxnLst>
    <dgm:cxn modelId="{52BC427E-2618-4309-9542-D612F135B928}" type="presOf" srcId="{6ED11C87-AD32-4731-A294-3EBF4DDE7995}" destId="{4A95A7B8-2A69-4E24-9DA1-D90FE6CB9BC8}" srcOrd="0" destOrd="0" presId="urn:microsoft.com/office/officeart/2005/8/layout/hierarchy1"/>
    <dgm:cxn modelId="{E5C1F028-B309-4593-9251-114B0BEBD963}" type="presOf" srcId="{3AF109B0-C999-443C-8408-64F1CFD61B00}" destId="{7B6448D2-BC11-44F6-B070-445FDBC9CB8E}" srcOrd="0" destOrd="0" presId="urn:microsoft.com/office/officeart/2005/8/layout/hierarchy1"/>
    <dgm:cxn modelId="{CF63A962-C622-4B4B-AB4D-6BC3201D8087}" srcId="{168C13A5-1DD0-434A-9100-2806B453F637}" destId="{BC79174A-4C07-46C9-AC18-F6B3B6544473}" srcOrd="0" destOrd="0" parTransId="{E9273582-4926-4901-B361-10D7953210D9}" sibTransId="{14724EEB-C6BE-4EEC-AB40-EA1F812E09DB}"/>
    <dgm:cxn modelId="{882B9EA4-AF0B-4659-BF20-82EC3D413DAD}" type="presOf" srcId="{BC79174A-4C07-46C9-AC18-F6B3B6544473}" destId="{0D74CCDB-2C92-48FC-A3BE-021EF77E598D}" srcOrd="0" destOrd="0" presId="urn:microsoft.com/office/officeart/2005/8/layout/hierarchy1"/>
    <dgm:cxn modelId="{1CD1C995-C250-4103-A77A-CCF407B27A0B}" type="presOf" srcId="{E9273582-4926-4901-B361-10D7953210D9}" destId="{E6059FD9-DEC5-4A70-9A75-BA2A8D8DBCEE}" srcOrd="0" destOrd="0" presId="urn:microsoft.com/office/officeart/2005/8/layout/hierarchy1"/>
    <dgm:cxn modelId="{9AF6CD4A-BE49-4C84-85C9-DB4DE3304FFD}" type="presOf" srcId="{C5EDBD9E-7773-4828-8BB1-00401A1F5681}" destId="{8DC6DB9A-CE6D-41DA-9D4E-8D9FF73375EF}" srcOrd="0" destOrd="0" presId="urn:microsoft.com/office/officeart/2005/8/layout/hierarchy1"/>
    <dgm:cxn modelId="{962EE11D-1518-400A-B9A4-CF1CE7B4E967}" type="presOf" srcId="{168C13A5-1DD0-434A-9100-2806B453F637}" destId="{C652191E-C191-4E99-BDFD-841B798D11CD}" srcOrd="0" destOrd="0" presId="urn:microsoft.com/office/officeart/2005/8/layout/hierarchy1"/>
    <dgm:cxn modelId="{B0E6A5F5-1963-4220-8D99-7B8A10FA59EB}" srcId="{6ED11C87-AD32-4731-A294-3EBF4DDE7995}" destId="{168C13A5-1DD0-434A-9100-2806B453F637}" srcOrd="0" destOrd="0" parTransId="{EAEBDC0A-0896-47D1-8654-7F9181A911F8}" sibTransId="{79596E8A-E800-4651-8D5C-746845EE85AE}"/>
    <dgm:cxn modelId="{051B459B-835B-4567-A30A-A27C6AA10B00}" srcId="{168C13A5-1DD0-434A-9100-2806B453F637}" destId="{C5EDBD9E-7773-4828-8BB1-00401A1F5681}" srcOrd="1" destOrd="0" parTransId="{3AF109B0-C999-443C-8408-64F1CFD61B00}" sibTransId="{48CD754C-5454-4CB3-9A6E-EBEC525FCBE3}"/>
    <dgm:cxn modelId="{97EDBF7B-6DF7-4C58-971E-CBE0DA10EB1E}" type="presParOf" srcId="{4A95A7B8-2A69-4E24-9DA1-D90FE6CB9BC8}" destId="{D2068FEF-E143-4721-9FA2-EAC1C18F58D7}" srcOrd="0" destOrd="0" presId="urn:microsoft.com/office/officeart/2005/8/layout/hierarchy1"/>
    <dgm:cxn modelId="{A849305D-B64A-48E3-96E7-017860A26A6A}" type="presParOf" srcId="{D2068FEF-E143-4721-9FA2-EAC1C18F58D7}" destId="{3A33D516-5A41-4E5B-BD89-D43F22A9FA61}" srcOrd="0" destOrd="0" presId="urn:microsoft.com/office/officeart/2005/8/layout/hierarchy1"/>
    <dgm:cxn modelId="{4DE7D5CF-7D16-4A38-8DB7-FD379B80EEC4}" type="presParOf" srcId="{3A33D516-5A41-4E5B-BD89-D43F22A9FA61}" destId="{FFA33C83-9C4F-4D13-A3B3-A1BAEE13BA6F}" srcOrd="0" destOrd="0" presId="urn:microsoft.com/office/officeart/2005/8/layout/hierarchy1"/>
    <dgm:cxn modelId="{B367BE68-6791-4BFA-9BA9-8DA12A992D01}" type="presParOf" srcId="{3A33D516-5A41-4E5B-BD89-D43F22A9FA61}" destId="{C652191E-C191-4E99-BDFD-841B798D11CD}" srcOrd="1" destOrd="0" presId="urn:microsoft.com/office/officeart/2005/8/layout/hierarchy1"/>
    <dgm:cxn modelId="{7F9D6185-C3EF-45FE-B88E-C8A3180B4446}" type="presParOf" srcId="{D2068FEF-E143-4721-9FA2-EAC1C18F58D7}" destId="{990BA742-22AA-4F5A-827F-9BE6BC48C6E3}" srcOrd="1" destOrd="0" presId="urn:microsoft.com/office/officeart/2005/8/layout/hierarchy1"/>
    <dgm:cxn modelId="{BC5C2CA5-2632-4051-9B2E-8FA1EFD922B1}" type="presParOf" srcId="{990BA742-22AA-4F5A-827F-9BE6BC48C6E3}" destId="{E6059FD9-DEC5-4A70-9A75-BA2A8D8DBCEE}" srcOrd="0" destOrd="0" presId="urn:microsoft.com/office/officeart/2005/8/layout/hierarchy1"/>
    <dgm:cxn modelId="{CDCCE1ED-D965-4518-B93B-CC4BC28F7CB3}" type="presParOf" srcId="{990BA742-22AA-4F5A-827F-9BE6BC48C6E3}" destId="{D57D952F-3159-4CF3-A382-145FD5E812DE}" srcOrd="1" destOrd="0" presId="urn:microsoft.com/office/officeart/2005/8/layout/hierarchy1"/>
    <dgm:cxn modelId="{B7F7DC10-9A42-40EE-B932-39A9AFCFBE51}" type="presParOf" srcId="{D57D952F-3159-4CF3-A382-145FD5E812DE}" destId="{7DA73BC0-E762-4CE5-8EF4-EBDC6D09C2CD}" srcOrd="0" destOrd="0" presId="urn:microsoft.com/office/officeart/2005/8/layout/hierarchy1"/>
    <dgm:cxn modelId="{E31F3EF1-39FD-4D96-AD73-77C088B8EBED}" type="presParOf" srcId="{7DA73BC0-E762-4CE5-8EF4-EBDC6D09C2CD}" destId="{94E6DC98-2D4B-4E98-9403-CF58C3FD9120}" srcOrd="0" destOrd="0" presId="urn:microsoft.com/office/officeart/2005/8/layout/hierarchy1"/>
    <dgm:cxn modelId="{AFC29EAC-DFE6-40FC-8862-4FD7289F4E66}" type="presParOf" srcId="{7DA73BC0-E762-4CE5-8EF4-EBDC6D09C2CD}" destId="{0D74CCDB-2C92-48FC-A3BE-021EF77E598D}" srcOrd="1" destOrd="0" presId="urn:microsoft.com/office/officeart/2005/8/layout/hierarchy1"/>
    <dgm:cxn modelId="{E344FBB6-A45C-4E0C-8FF0-8C4FEF8A457E}" type="presParOf" srcId="{D57D952F-3159-4CF3-A382-145FD5E812DE}" destId="{7687C0AE-9E1D-4056-929C-1A407A80DC5D}" srcOrd="1" destOrd="0" presId="urn:microsoft.com/office/officeart/2005/8/layout/hierarchy1"/>
    <dgm:cxn modelId="{D9634054-F322-40FF-AAF8-55499A11D5E7}" type="presParOf" srcId="{990BA742-22AA-4F5A-827F-9BE6BC48C6E3}" destId="{7B6448D2-BC11-44F6-B070-445FDBC9CB8E}" srcOrd="2" destOrd="0" presId="urn:microsoft.com/office/officeart/2005/8/layout/hierarchy1"/>
    <dgm:cxn modelId="{02A89E7F-7B20-4C9A-8F53-54BC2BD208B3}" type="presParOf" srcId="{990BA742-22AA-4F5A-827F-9BE6BC48C6E3}" destId="{6604D9D3-31BD-4128-AF92-8FD25DE40FB6}" srcOrd="3" destOrd="0" presId="urn:microsoft.com/office/officeart/2005/8/layout/hierarchy1"/>
    <dgm:cxn modelId="{388148F9-02BE-4C90-AC2D-90E22252A698}" type="presParOf" srcId="{6604D9D3-31BD-4128-AF92-8FD25DE40FB6}" destId="{D10D8C8C-CD54-4BE8-8583-3C6607706768}" srcOrd="0" destOrd="0" presId="urn:microsoft.com/office/officeart/2005/8/layout/hierarchy1"/>
    <dgm:cxn modelId="{87034392-673C-47B1-B34C-5E221A6DADE9}" type="presParOf" srcId="{D10D8C8C-CD54-4BE8-8583-3C6607706768}" destId="{9CE8E548-C6C5-45E4-9D92-3910FE13E04B}" srcOrd="0" destOrd="0" presId="urn:microsoft.com/office/officeart/2005/8/layout/hierarchy1"/>
    <dgm:cxn modelId="{C64751E0-9D25-4D77-A2DB-1AA21EC4B81F}" type="presParOf" srcId="{D10D8C8C-CD54-4BE8-8583-3C6607706768}" destId="{8DC6DB9A-CE6D-41DA-9D4E-8D9FF73375EF}" srcOrd="1" destOrd="0" presId="urn:microsoft.com/office/officeart/2005/8/layout/hierarchy1"/>
    <dgm:cxn modelId="{DCD2AFAD-09D4-431C-994F-35FBED9EC53A}" type="presParOf" srcId="{6604D9D3-31BD-4128-AF92-8FD25DE40FB6}" destId="{DC542935-BCBA-428F-8979-574D0E4C98B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0.63508</cdr:x>
      <cdr:y>0.15043</cdr:y>
    </cdr:from>
    <cdr:to>
      <cdr:x>0.81717</cdr:x>
      <cdr:y>0.29966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5652170" y="864096"/>
          <a:ext cx="1620638" cy="857218"/>
        </a:xfrm>
        <a:prstGeom xmlns:a="http://schemas.openxmlformats.org/drawingml/2006/main" prst="wedgeRoundRectCallout">
          <a:avLst>
            <a:gd name="adj1" fmla="val -49827"/>
            <a:gd name="adj2" fmla="val 95993"/>
            <a:gd name="adj3" fmla="val 16667"/>
          </a:avLst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6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 роста  в сопоставимых ценах - </a:t>
          </a:r>
          <a:r>
            <a:rPr lang="ru-RU" sz="16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100,7%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0.11111</cdr:x>
      <cdr:y>0.0274</cdr:y>
    </cdr:from>
    <cdr:to>
      <cdr:x>0.93333</cdr:x>
      <cdr:y>0.13699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006084" y="164422"/>
          <a:ext cx="7445001" cy="65762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Динамика  переработки </a:t>
          </a:r>
          <a:r>
            <a:rPr lang="ru-RU" sz="2400" b="1" dirty="0" smtClean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молока, </a:t>
          </a:r>
          <a:r>
            <a:rPr lang="ru-RU" sz="24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тонн</a:t>
          </a:r>
        </a:p>
      </cdr:txBody>
    </cdr:sp>
  </cdr:relSizeAnchor>
  <cdr:relSizeAnchor xmlns:cdr="http://schemas.openxmlformats.org/drawingml/2006/chartDrawing">
    <cdr:from>
      <cdr:x>0.26496</cdr:x>
      <cdr:y>0.11905</cdr:y>
    </cdr:from>
    <cdr:to>
      <cdr:x>0.38462</cdr:x>
      <cdr:y>0.21429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2214578" y="714380"/>
          <a:ext cx="1000132" cy="571504"/>
        </a:xfrm>
        <a:prstGeom xmlns:a="http://schemas.openxmlformats.org/drawingml/2006/main" prst="wedgeRoundRectCallout">
          <a:avLst/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Темп роста 108,9%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0.49573</cdr:x>
      <cdr:y>0.58333</cdr:y>
    </cdr:from>
    <cdr:to>
      <cdr:x>0.62393</cdr:x>
      <cdr:y>0.66667</cdr:y>
    </cdr:to>
    <cdr:sp macro="" textlink="">
      <cdr:nvSpPr>
        <cdr:cNvPr id="4" name="Скругленная прямоугольная выноска 3"/>
        <cdr:cNvSpPr/>
      </cdr:nvSpPr>
      <cdr:spPr>
        <a:xfrm xmlns:a="http://schemas.openxmlformats.org/drawingml/2006/main">
          <a:off x="4143404" y="3500462"/>
          <a:ext cx="1071570" cy="500066"/>
        </a:xfrm>
        <a:prstGeom xmlns:a="http://schemas.openxmlformats.org/drawingml/2006/main" prst="wedgeRoundRectCallout">
          <a:avLst>
            <a:gd name="adj1" fmla="val -18516"/>
            <a:gd name="adj2" fmla="val 89353"/>
            <a:gd name="adj3" fmla="val 16667"/>
          </a:avLst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Темп роста 115,8 %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0.74359</cdr:x>
      <cdr:y>0.55952</cdr:y>
    </cdr:from>
    <cdr:to>
      <cdr:x>0.87179</cdr:x>
      <cdr:y>0.66667</cdr:y>
    </cdr:to>
    <cdr:sp macro="" textlink="">
      <cdr:nvSpPr>
        <cdr:cNvPr id="5" name="Скругленная прямоугольная выноска 4"/>
        <cdr:cNvSpPr/>
      </cdr:nvSpPr>
      <cdr:spPr>
        <a:xfrm xmlns:a="http://schemas.openxmlformats.org/drawingml/2006/main">
          <a:off x="6215106" y="3357586"/>
          <a:ext cx="1071570" cy="642942"/>
        </a:xfrm>
        <a:prstGeom xmlns:a="http://schemas.openxmlformats.org/drawingml/2006/main" prst="wedgeRoundRectCallout">
          <a:avLst>
            <a:gd name="adj1" fmla="val -15582"/>
            <a:gd name="adj2" fmla="val 86568"/>
            <a:gd name="adj3" fmla="val 16667"/>
          </a:avLst>
        </a:prstGeom>
        <a:noFill xmlns:a="http://schemas.openxmlformats.org/drawingml/2006/main"/>
        <a:ln xmlns:a="http://schemas.openxmlformats.org/drawingml/2006/main" w="127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Темп роста 99,6 %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0.06771</cdr:x>
      <cdr:y>0.03081</cdr:y>
    </cdr:from>
    <cdr:to>
      <cdr:x>0.94271</cdr:x>
      <cdr:y>0.13725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09563" y="130968"/>
          <a:ext cx="4000500" cy="45243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Динамика государственной поддержки  АПК </a:t>
          </a:r>
        </a:p>
        <a:p xmlns:a="http://schemas.openxmlformats.org/drawingml/2006/main">
          <a:pPr algn="ctr"/>
          <a:r>
            <a:rPr lang="ru-RU" sz="24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в разрезе</a:t>
          </a:r>
          <a:r>
            <a:rPr lang="ru-RU" sz="2400" b="1" baseline="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  уровней </a:t>
          </a:r>
          <a:r>
            <a:rPr lang="ru-RU" sz="2400" b="1" baseline="0" dirty="0" smtClean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 бюджетов, </a:t>
          </a:r>
          <a:r>
            <a:rPr lang="ru-RU" sz="2400" b="1" baseline="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млн. руб</a:t>
          </a:r>
          <a:r>
            <a:rPr lang="ru-RU" sz="2400" b="1" baseline="0" dirty="0">
              <a:solidFill>
                <a:srgbClr val="3004EC"/>
              </a:solidFill>
            </a:rPr>
            <a:t>.</a:t>
          </a:r>
          <a:r>
            <a:rPr lang="ru-RU" sz="2400" b="1" dirty="0">
              <a:solidFill>
                <a:srgbClr val="3004EC"/>
              </a:solidFill>
            </a:rPr>
            <a:t> </a:t>
          </a:r>
        </a:p>
      </cdr:txBody>
    </cdr:sp>
  </cdr:relSizeAnchor>
  <cdr:relSizeAnchor xmlns:cdr="http://schemas.openxmlformats.org/drawingml/2006/chartDrawing">
    <cdr:from>
      <cdr:x>0.62042</cdr:x>
      <cdr:y>0.52326</cdr:y>
    </cdr:from>
    <cdr:to>
      <cdr:x>0.72769</cdr:x>
      <cdr:y>0.6413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5761803" y="3214710"/>
          <a:ext cx="996210" cy="725224"/>
        </a:xfrm>
        <a:prstGeom xmlns:a="http://schemas.openxmlformats.org/drawingml/2006/main" prst="wedgeRoundRectCallout">
          <a:avLst>
            <a:gd name="adj1" fmla="val -56695"/>
            <a:gd name="adj2" fmla="val 78482"/>
            <a:gd name="adj3" fmla="val 16667"/>
          </a:avLst>
        </a:prstGeom>
        <a:noFill xmlns:a="http://schemas.openxmlformats.org/drawingml/2006/main"/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</a:t>
          </a:r>
          <a:r>
            <a: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рирост </a:t>
          </a:r>
          <a:r>
            <a: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к 2014 </a:t>
          </a:r>
          <a:r>
            <a: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году</a:t>
          </a:r>
          <a:r>
            <a: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- </a:t>
          </a:r>
          <a:r>
            <a:rPr lang="ru-RU" sz="12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44%</a:t>
          </a:r>
        </a:p>
      </cdr:txBody>
    </cdr:sp>
  </cdr:relSizeAnchor>
  <cdr:relSizeAnchor xmlns:cdr="http://schemas.openxmlformats.org/drawingml/2006/chartDrawing">
    <cdr:from>
      <cdr:x>0.60769</cdr:x>
      <cdr:y>0.19178</cdr:y>
    </cdr:from>
    <cdr:to>
      <cdr:x>0.74615</cdr:x>
      <cdr:y>0.30137</cdr:y>
    </cdr:to>
    <cdr:sp macro="" textlink="">
      <cdr:nvSpPr>
        <cdr:cNvPr id="4" name="Скругленная прямоугольная выноска 3"/>
        <cdr:cNvSpPr/>
      </cdr:nvSpPr>
      <cdr:spPr>
        <a:xfrm xmlns:a="http://schemas.openxmlformats.org/drawingml/2006/main">
          <a:off x="5643602" y="1000132"/>
          <a:ext cx="1285884" cy="571504"/>
        </a:xfrm>
        <a:prstGeom xmlns:a="http://schemas.openxmlformats.org/drawingml/2006/main" prst="wedgeRoundRectCallout">
          <a:avLst>
            <a:gd name="adj1" fmla="val -95243"/>
            <a:gd name="adj2" fmla="val 72419"/>
            <a:gd name="adj3" fmla="val 16667"/>
          </a:avLst>
        </a:prstGeom>
        <a:noFill xmlns:a="http://schemas.openxmlformats.org/drawingml/2006/main"/>
        <a:ln xmlns:a="http://schemas.openxmlformats.org/drawingml/2006/main" w="25400" cap="flat" cmpd="sng" algn="ctr">
          <a:solidFill>
            <a:srgbClr val="92D05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снижение</a:t>
          </a:r>
          <a:r>
            <a:rPr lang="ru-RU" sz="12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к 2014 году на 12,8%</a:t>
          </a:r>
          <a:endParaRPr lang="ru-RU" sz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0.85667</cdr:x>
      <cdr:y>0.18218</cdr:y>
    </cdr:from>
    <cdr:to>
      <cdr:x>0.97975</cdr:x>
      <cdr:y>0.32076</cdr:y>
    </cdr:to>
    <cdr:sp macro="" textlink="">
      <cdr:nvSpPr>
        <cdr:cNvPr id="5" name="Скругленная прямоугольная выноска 4"/>
        <cdr:cNvSpPr/>
      </cdr:nvSpPr>
      <cdr:spPr>
        <a:xfrm xmlns:a="http://schemas.openxmlformats.org/drawingml/2006/main">
          <a:off x="7955838" y="950062"/>
          <a:ext cx="1143036" cy="722691"/>
        </a:xfrm>
        <a:prstGeom xmlns:a="http://schemas.openxmlformats.org/drawingml/2006/main" prst="wedgeRoundRectCallout">
          <a:avLst>
            <a:gd name="adj1" fmla="val -95243"/>
            <a:gd name="adj2" fmla="val 72419"/>
            <a:gd name="adj3" fmla="val 16667"/>
          </a:avLst>
        </a:prstGeom>
        <a:noFill xmlns:a="http://schemas.openxmlformats.org/drawingml/2006/main"/>
        <a:ln xmlns:a="http://schemas.openxmlformats.org/drawingml/2006/main" w="25400" cap="flat" cmpd="sng" algn="ctr">
          <a:solidFill>
            <a:srgbClr val="92D05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onstanti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onstanti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onstanti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onstanti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onstanti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onstanti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onstanti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onstanti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onstantia"/>
            </a:defRPr>
          </a:lvl9pPr>
        </a:lstStyle>
        <a:p xmlns:a="http://schemas.openxmlformats.org/drawingml/2006/main">
          <a:r>
            <a: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снижение</a:t>
          </a:r>
          <a:r>
            <a:rPr lang="ru-RU" sz="12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к </a:t>
          </a:r>
          <a:r>
            <a:rPr lang="ru-RU" sz="12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2015 </a:t>
          </a:r>
          <a:r>
            <a:rPr lang="ru-RU" sz="12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году на </a:t>
          </a:r>
          <a:r>
            <a:rPr lang="ru-RU" sz="1400" b="1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</a:t>
          </a:r>
          <a:r>
            <a:rPr lang="ru-RU" sz="14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3,9</a:t>
          </a:r>
          <a:r>
            <a:rPr lang="ru-RU" sz="1400" b="1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0.11628</cdr:x>
      <cdr:y>0.03235</cdr:y>
    </cdr:from>
    <cdr:to>
      <cdr:x>0.9845</cdr:x>
      <cdr:y>0.12941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071569" y="191815"/>
          <a:ext cx="8001057" cy="575503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8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Структура государственной поддержки АПК</a:t>
          </a:r>
        </a:p>
        <a:p xmlns:a="http://schemas.openxmlformats.org/drawingml/2006/main">
          <a:pPr algn="ctr"/>
          <a:r>
            <a:rPr lang="ru-RU" sz="28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 в разрезе направлений, млн.руб</a:t>
          </a:r>
          <a:r>
            <a: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.</a:t>
          </a:r>
        </a:p>
      </cdr:txBody>
    </cdr:sp>
  </cdr:relSizeAnchor>
  <cdr:relSizeAnchor xmlns:cdr="http://schemas.openxmlformats.org/drawingml/2006/chartDrawing">
    <cdr:from>
      <cdr:x>0.59927</cdr:x>
      <cdr:y>0.19503</cdr:y>
    </cdr:from>
    <cdr:to>
      <cdr:x>0.70779</cdr:x>
      <cdr:y>0.31041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5651012" y="1202750"/>
          <a:ext cx="1023324" cy="711552"/>
        </a:xfrm>
        <a:prstGeom xmlns:a="http://schemas.openxmlformats.org/drawingml/2006/main" prst="wedgeRoundRectCallout">
          <a:avLst>
            <a:gd name="adj1" fmla="val -86935"/>
            <a:gd name="adj2" fmla="val 25291"/>
            <a:gd name="adj3" fmla="val 16667"/>
          </a:avLst>
        </a:prstGeom>
        <a:noFill xmlns:a="http://schemas.openxmlformats.org/drawingml/2006/main"/>
        <a:ln xmlns:a="http://schemas.openxmlformats.org/drawingml/2006/main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Прирост к 2014 году </a:t>
          </a:r>
          <a:r>
            <a:rPr lang="en-US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25.4</a:t>
          </a:r>
          <a:r>
            <a: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  <cdr:relSizeAnchor xmlns:cdr="http://schemas.openxmlformats.org/drawingml/2006/chartDrawing">
    <cdr:from>
      <cdr:x>0.58915</cdr:x>
      <cdr:y>0.42308</cdr:y>
    </cdr:from>
    <cdr:to>
      <cdr:x>0.69767</cdr:x>
      <cdr:y>0.55128</cdr:y>
    </cdr:to>
    <cdr:sp macro="" textlink="">
      <cdr:nvSpPr>
        <cdr:cNvPr id="4" name="Скругленная прямоугольная выноска 3"/>
        <cdr:cNvSpPr/>
      </cdr:nvSpPr>
      <cdr:spPr>
        <a:xfrm xmlns:a="http://schemas.openxmlformats.org/drawingml/2006/main">
          <a:off x="5429288" y="2357454"/>
          <a:ext cx="1000132" cy="714380"/>
        </a:xfrm>
        <a:prstGeom xmlns:a="http://schemas.openxmlformats.org/drawingml/2006/main" prst="wedgeRoundRectCallout">
          <a:avLst>
            <a:gd name="adj1" fmla="val -68237"/>
            <a:gd name="adj2" fmla="val 114016"/>
            <a:gd name="adj3" fmla="val 16667"/>
          </a:avLst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Прирост к 2014 году на </a:t>
          </a:r>
          <a:r>
            <a:rPr lang="en-US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15</a:t>
          </a:r>
          <a:r>
            <a: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0.02391</cdr:x>
      <cdr:y>0.03514</cdr:y>
    </cdr:from>
    <cdr:to>
      <cdr:x>0.97609</cdr:x>
      <cdr:y>0.1278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30970" y="130968"/>
          <a:ext cx="5214937" cy="345281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endParaRPr lang="ru-RU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0.66149</cdr:x>
      <cdr:y>0.10552</cdr:y>
    </cdr:from>
    <cdr:to>
      <cdr:x>0.97237</cdr:x>
      <cdr:y>0.31655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4560094" y="523877"/>
          <a:ext cx="2143125" cy="104775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2">
            <a:lumMod val="20000"/>
            <a:lumOff val="80000"/>
          </a:schemeClr>
        </a:solidFill>
        <a:ln xmlns:a="http://schemas.openxmlformats.org/drawingml/2006/main">
          <a:solidFill>
            <a:srgbClr val="09B91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Всего</a:t>
          </a:r>
          <a:r>
            <a:rPr lang="ru-RU" sz="14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поголовье на 01.01.2016 года - 451,6 тыс. условных голов, прирост к 01.01.2015 года - 5 тыс. условных голов или  1,1 % </a:t>
          </a:r>
          <a:endParaRPr lang="ru-RU" sz="14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0.28068</cdr:x>
      <cdr:y>0.384</cdr:y>
    </cdr:from>
    <cdr:to>
      <cdr:x>0.39518</cdr:x>
      <cdr:y>0.48913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>
          <a:off x="2626676" y="1783100"/>
          <a:ext cx="1071534" cy="488168"/>
        </a:xfrm>
        <a:prstGeom xmlns:a="http://schemas.openxmlformats.org/drawingml/2006/main" prst="wedgeRoundRectCallout">
          <a:avLst>
            <a:gd name="adj1" fmla="val -42998"/>
            <a:gd name="adj2" fmla="val 167103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 роста </a:t>
          </a:r>
          <a:r>
            <a:rPr lang="ru-RU" sz="11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99,6</a:t>
          </a:r>
          <a:r>
            <a:rPr lang="ru-RU" sz="11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%  * </a:t>
          </a:r>
          <a:endParaRPr lang="ru-RU" sz="11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0.51151</cdr:x>
      <cdr:y>0.1669</cdr:y>
    </cdr:from>
    <cdr:to>
      <cdr:x>0.61584</cdr:x>
      <cdr:y>0.26177</cdr:y>
    </cdr:to>
    <cdr:sp macro="" textlink="">
      <cdr:nvSpPr>
        <cdr:cNvPr id="5" name="Скругленная прямоугольная выноска 4"/>
        <cdr:cNvSpPr/>
      </cdr:nvSpPr>
      <cdr:spPr>
        <a:xfrm xmlns:a="http://schemas.openxmlformats.org/drawingml/2006/main">
          <a:off x="4786916" y="774988"/>
          <a:ext cx="976360" cy="440526"/>
        </a:xfrm>
        <a:prstGeom xmlns:a="http://schemas.openxmlformats.org/drawingml/2006/main" prst="wedgeRoundRectCallout">
          <a:avLst>
            <a:gd name="adj1" fmla="val -101108"/>
            <a:gd name="adj2" fmla="val 70587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</a:t>
          </a:r>
          <a:r>
            <a:rPr lang="ru-RU" sz="11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роста </a:t>
          </a:r>
          <a:r>
            <a:rPr lang="ru-RU" sz="11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1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100,1%</a:t>
          </a:r>
          <a:endParaRPr lang="ru-RU" sz="11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0.68079</cdr:x>
      <cdr:y>0.47705</cdr:y>
    </cdr:from>
    <cdr:to>
      <cdr:x>0.78082</cdr:x>
      <cdr:y>0.59756</cdr:y>
    </cdr:to>
    <cdr:sp macro="" textlink="">
      <cdr:nvSpPr>
        <cdr:cNvPr id="6" name="Скругленная прямоугольная выноска 5"/>
        <cdr:cNvSpPr/>
      </cdr:nvSpPr>
      <cdr:spPr>
        <a:xfrm xmlns:a="http://schemas.openxmlformats.org/drawingml/2006/main">
          <a:off x="6371092" y="2215148"/>
          <a:ext cx="936104" cy="559585"/>
        </a:xfrm>
        <a:prstGeom xmlns:a="http://schemas.openxmlformats.org/drawingml/2006/main" prst="wedgeRoundRectCallout">
          <a:avLst>
            <a:gd name="adj1" fmla="val -50011"/>
            <a:gd name="adj2" fmla="val 111309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 роста 102,7%</a:t>
          </a:r>
        </a:p>
      </cdr:txBody>
    </cdr:sp>
  </cdr:relSizeAnchor>
  <cdr:relSizeAnchor xmlns:cdr="http://schemas.openxmlformats.org/drawingml/2006/chartDrawing">
    <cdr:from>
      <cdr:x>0.87787</cdr:x>
      <cdr:y>0.50806</cdr:y>
    </cdr:from>
    <cdr:to>
      <cdr:x>1</cdr:x>
      <cdr:y>0.61831</cdr:y>
    </cdr:to>
    <cdr:sp macro="" textlink="">
      <cdr:nvSpPr>
        <cdr:cNvPr id="7" name="Скругленная прямоугольная выноска 6"/>
        <cdr:cNvSpPr/>
      </cdr:nvSpPr>
      <cdr:spPr>
        <a:xfrm xmlns:a="http://schemas.openxmlformats.org/drawingml/2006/main">
          <a:off x="8215440" y="2359164"/>
          <a:ext cx="1142938" cy="511943"/>
        </a:xfrm>
        <a:prstGeom xmlns:a="http://schemas.openxmlformats.org/drawingml/2006/main" prst="wedgeRoundRectCallout">
          <a:avLst>
            <a:gd name="adj1" fmla="val -52004"/>
            <a:gd name="adj2" fmla="val 157606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  роста </a:t>
          </a:r>
          <a:r>
            <a:rPr lang="ru-RU" sz="11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101,8%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0.78903</cdr:x>
      <cdr:y>0.74371</cdr:y>
    </cdr:from>
    <cdr:to>
      <cdr:x>1</cdr:x>
      <cdr:y>0.97839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71286" y="2282027"/>
          <a:ext cx="1944216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latin typeface="Times New Roman" pitchFamily="18" charset="0"/>
              <a:cs typeface="Times New Roman" pitchFamily="18" charset="0"/>
            </a:rPr>
            <a:t>Удельный вес племенного скота  в общем поголовье скота составляет 6,3%</a:t>
          </a:r>
          <a:endParaRPr lang="ru-RU" sz="11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0.0599</cdr:x>
      <cdr:y>0.02584</cdr:y>
    </cdr:from>
    <cdr:to>
      <cdr:x>0.97917</cdr:x>
      <cdr:y>0.15504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273845" y="119061"/>
          <a:ext cx="4202906" cy="595312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</a:t>
          </a:r>
          <a:r>
            <a:rPr lang="ru-RU" sz="1400" dirty="0" smtClean="0">
              <a:solidFill>
                <a:sysClr val="windowText" lastClr="000000"/>
              </a:solidFill>
            </a:rPr>
            <a:t>роизводство </a:t>
          </a:r>
          <a:r>
            <a:rPr lang="ru-RU" sz="1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мяса</a:t>
          </a:r>
          <a:r>
            <a:rPr lang="ru-RU" sz="1400" dirty="0">
              <a:solidFill>
                <a:sysClr val="windowText" lastClr="000000"/>
              </a:solidFill>
            </a:rPr>
            <a:t> (в живой массе) и молока, тыс.тонн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0.02344</cdr:x>
      <cdr:y>1.89164E-7</cdr:y>
    </cdr:from>
    <cdr:to>
      <cdr:x>1</cdr:x>
      <cdr:y>0.06757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00470" y="1"/>
          <a:ext cx="4185810" cy="35719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Производство</a:t>
          </a:r>
          <a:r>
            <a:rPr lang="ru-RU" sz="1400" baseline="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400" baseline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шерсти, пуха и меда,</a:t>
          </a:r>
          <a:r>
            <a:rPr lang="ru-RU" sz="14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тонн</a:t>
          </a:r>
        </a:p>
      </cdr:txBody>
    </cdr:sp>
  </cdr:relSizeAnchor>
  <cdr:relSizeAnchor xmlns:cdr="http://schemas.openxmlformats.org/drawingml/2006/chartDrawing">
    <cdr:from>
      <cdr:x>0.8</cdr:x>
      <cdr:y>0.3</cdr:y>
    </cdr:from>
    <cdr:to>
      <cdr:x>1</cdr:x>
      <cdr:y>0.41429</cdr:y>
    </cdr:to>
    <cdr:sp macro="" textlink="">
      <cdr:nvSpPr>
        <cdr:cNvPr id="4" name="Скругленная прямоугольная выноска 3"/>
        <cdr:cNvSpPr/>
      </cdr:nvSpPr>
      <cdr:spPr>
        <a:xfrm xmlns:a="http://schemas.openxmlformats.org/drawingml/2006/main">
          <a:off x="3714776" y="1500198"/>
          <a:ext cx="857256" cy="571504"/>
        </a:xfrm>
        <a:prstGeom xmlns:a="http://schemas.openxmlformats.org/drawingml/2006/main" prst="wedgeRoundRectCallout">
          <a:avLst>
            <a:gd name="adj1" fmla="val -30787"/>
            <a:gd name="adj2" fmla="val 122114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 роста </a:t>
          </a:r>
          <a:r>
            <a:rPr lang="ru-RU" sz="11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96% </a:t>
          </a:r>
          <a:endParaRPr lang="ru-RU" sz="11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0.02344</cdr:x>
      <cdr:y>0.03069</cdr:y>
    </cdr:from>
    <cdr:to>
      <cdr:x>0.95573</cdr:x>
      <cdr:y>0.11765</cdr:y>
    </cdr:to>
    <cdr:sp macro="" textlink="">
      <cdr:nvSpPr>
        <cdr:cNvPr id="5" name="Скругленный прямоугольник 1"/>
        <cdr:cNvSpPr/>
      </cdr:nvSpPr>
      <cdr:spPr>
        <a:xfrm xmlns:a="http://schemas.openxmlformats.org/drawingml/2006/main">
          <a:off x="107154" y="142874"/>
          <a:ext cx="4262439" cy="404814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 sz="1400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0.8</cdr:x>
      <cdr:y>0.3</cdr:y>
    </cdr:from>
    <cdr:to>
      <cdr:x>1</cdr:x>
      <cdr:y>0.41429</cdr:y>
    </cdr:to>
    <cdr:sp macro="" textlink="">
      <cdr:nvSpPr>
        <cdr:cNvPr id="7" name="Скругленная прямоугольная выноска 3"/>
        <cdr:cNvSpPr/>
      </cdr:nvSpPr>
      <cdr:spPr>
        <a:xfrm xmlns:a="http://schemas.openxmlformats.org/drawingml/2006/main">
          <a:off x="3714776" y="1500198"/>
          <a:ext cx="857256" cy="571504"/>
        </a:xfrm>
        <a:prstGeom xmlns:a="http://schemas.openxmlformats.org/drawingml/2006/main" prst="wedgeRoundRectCallout">
          <a:avLst>
            <a:gd name="adj1" fmla="val -30787"/>
            <a:gd name="adj2" fmla="val 122114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 sz="11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0.01667</cdr:x>
      <cdr:y>0</cdr:y>
    </cdr:from>
    <cdr:to>
      <cdr:x>0.94896</cdr:x>
      <cdr:y>0.08696</cdr:y>
    </cdr:to>
    <cdr:sp macro="" textlink="">
      <cdr:nvSpPr>
        <cdr:cNvPr id="8" name="Скругленный прямоугольник 1"/>
        <cdr:cNvSpPr/>
      </cdr:nvSpPr>
      <cdr:spPr>
        <a:xfrm xmlns:a="http://schemas.openxmlformats.org/drawingml/2006/main">
          <a:off x="71438" y="0"/>
          <a:ext cx="3996056" cy="459706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endParaRPr lang="ru-RU" sz="1400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0.38718</cdr:x>
      <cdr:y>0.06757</cdr:y>
    </cdr:from>
    <cdr:to>
      <cdr:x>0.59273</cdr:x>
      <cdr:y>0.18185</cdr:y>
    </cdr:to>
    <cdr:sp macro="" textlink="">
      <cdr:nvSpPr>
        <cdr:cNvPr id="9" name="Скругленная прямоугольная выноска 2"/>
        <cdr:cNvSpPr/>
      </cdr:nvSpPr>
      <cdr:spPr>
        <a:xfrm xmlns:a="http://schemas.openxmlformats.org/drawingml/2006/main">
          <a:off x="1797856" y="357190"/>
          <a:ext cx="954465" cy="604131"/>
        </a:xfrm>
        <a:prstGeom xmlns:a="http://schemas.openxmlformats.org/drawingml/2006/main" prst="wedgeRoundRectCallout">
          <a:avLst>
            <a:gd name="adj1" fmla="val -45157"/>
            <a:gd name="adj2" fmla="val 97384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 роста </a:t>
          </a:r>
          <a:r>
            <a:rPr lang="ru-RU" sz="11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100,4% </a:t>
          </a:r>
          <a:endParaRPr lang="ru-RU" sz="11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0.51026</cdr:x>
      <cdr:y>0.55405</cdr:y>
    </cdr:from>
    <cdr:to>
      <cdr:x>0.71581</cdr:x>
      <cdr:y>0.64865</cdr:y>
    </cdr:to>
    <cdr:sp macro="" textlink="">
      <cdr:nvSpPr>
        <cdr:cNvPr id="12" name="Скругленная прямоугольная выноска 11"/>
        <cdr:cNvSpPr/>
      </cdr:nvSpPr>
      <cdr:spPr>
        <a:xfrm xmlns:a="http://schemas.openxmlformats.org/drawingml/2006/main">
          <a:off x="2369360" y="2928958"/>
          <a:ext cx="954465" cy="500066"/>
        </a:xfrm>
        <a:prstGeom xmlns:a="http://schemas.openxmlformats.org/drawingml/2006/main" prst="wedgeRoundRectCallout">
          <a:avLst>
            <a:gd name="adj1" fmla="val 9131"/>
            <a:gd name="adj2" fmla="val 178618"/>
            <a:gd name="adj3" fmla="val 16667"/>
          </a:avLst>
        </a:prstGeom>
        <a:noFill xmlns:a="http://schemas.openxmlformats.org/drawingml/2006/main"/>
        <a:ln xmlns:a="http://schemas.openxmlformats.org/drawingml/2006/main" w="12700" cap="flat" cmpd="sng" algn="ctr">
          <a:solidFill>
            <a:srgbClr val="FF0000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Темп роста </a:t>
          </a:r>
          <a:r>
            <a:rPr lang="ru-RU" sz="1100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 102,4% </a:t>
          </a:r>
          <a:endParaRPr lang="ru-RU" sz="11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0.06444</cdr:x>
      <cdr:y>0.01942</cdr:y>
    </cdr:from>
    <cdr:to>
      <cdr:x>0.96667</cdr:x>
      <cdr:y>0.13916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345283" y="71438"/>
          <a:ext cx="4833937" cy="44053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Реализация</a:t>
          </a:r>
          <a:r>
            <a:rPr lang="ru-RU" sz="2000" b="1" baseline="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 основных видов продукции животноводства 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в хозяйствах всех </a:t>
          </a:r>
          <a:r>
            <a:rPr lang="ru-RU" sz="2000" b="1" baseline="0" dirty="0" smtClean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категорий (в убойном весе), </a:t>
          </a:r>
          <a:r>
            <a:rPr lang="ru-RU" sz="2000" b="1" baseline="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rPr>
            <a:t>тыс.тонн</a:t>
          </a:r>
          <a:endParaRPr lang="ru-RU" sz="2000" b="1" dirty="0">
            <a:solidFill>
              <a:srgbClr val="3004EC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013" cy="340315"/>
          </a:xfrm>
          <a:prstGeom prst="rect">
            <a:avLst/>
          </a:prstGeom>
        </p:spPr>
        <p:txBody>
          <a:bodyPr vert="horz" lIns="62499" tIns="31250" rIns="62499" bIns="31250" rtlCol="0"/>
          <a:lstStyle>
            <a:lvl1pPr algn="l">
              <a:defRPr sz="8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031" y="0"/>
            <a:ext cx="4302013" cy="340315"/>
          </a:xfrm>
          <a:prstGeom prst="rect">
            <a:avLst/>
          </a:prstGeom>
        </p:spPr>
        <p:txBody>
          <a:bodyPr vert="horz" lIns="62499" tIns="31250" rIns="62499" bIns="31250" rtlCol="0"/>
          <a:lstStyle>
            <a:lvl1pPr algn="r">
              <a:defRPr sz="800"/>
            </a:lvl1pPr>
          </a:lstStyle>
          <a:p>
            <a:fld id="{74543DFB-68C3-497C-BCD2-C4519FAC1A94}" type="datetimeFigureOut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122613" y="509588"/>
            <a:ext cx="3683000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62499" tIns="31250" rIns="62499" bIns="3125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05" y="3228680"/>
            <a:ext cx="7943016" cy="3059600"/>
          </a:xfrm>
          <a:prstGeom prst="rect">
            <a:avLst/>
          </a:prstGeom>
        </p:spPr>
        <p:txBody>
          <a:bodyPr vert="horz" lIns="62499" tIns="31250" rIns="62499" bIns="3125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84"/>
            <a:ext cx="4302013" cy="340315"/>
          </a:xfrm>
          <a:prstGeom prst="rect">
            <a:avLst/>
          </a:prstGeom>
        </p:spPr>
        <p:txBody>
          <a:bodyPr vert="horz" lIns="62499" tIns="31250" rIns="62499" bIns="31250" rtlCol="0" anchor="b"/>
          <a:lstStyle>
            <a:lvl1pPr algn="l">
              <a:defRPr sz="8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031" y="6456284"/>
            <a:ext cx="4302013" cy="340315"/>
          </a:xfrm>
          <a:prstGeom prst="rect">
            <a:avLst/>
          </a:prstGeom>
        </p:spPr>
        <p:txBody>
          <a:bodyPr vert="horz" lIns="62499" tIns="31250" rIns="62499" bIns="31250" rtlCol="0" anchor="b"/>
          <a:lstStyle>
            <a:lvl1pPr algn="r">
              <a:defRPr sz="800"/>
            </a:lvl1pPr>
          </a:lstStyle>
          <a:p>
            <a:fld id="{49E033B2-76C1-4C44-B669-70EA225E6AA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3856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98804-3460-42A0-B545-B1ADC69CF20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33B2-76C1-4C44-B669-70EA225E6AA1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298804-3460-42A0-B545-B1ADC69CF20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33B2-76C1-4C44-B669-70EA225E6AA1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114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33B2-76C1-4C44-B669-70EA225E6AA1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33B2-76C1-4C44-B669-70EA225E6AA1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827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33B2-76C1-4C44-B669-70EA225E6AA1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75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33B2-76C1-4C44-B669-70EA225E6AA1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990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33B2-76C1-4C44-B669-70EA225E6AA1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7850" y="1371600"/>
            <a:ext cx="8505952" cy="1828800"/>
          </a:xfrm>
          <a:ln>
            <a:noFill/>
          </a:ln>
        </p:spPr>
        <p:txBody>
          <a:bodyPr vert="horz" tIns="0" rIns="19156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8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850" y="3228536"/>
            <a:ext cx="8509254" cy="1752600"/>
          </a:xfrm>
        </p:spPr>
        <p:txBody>
          <a:bodyPr lIns="0" rIns="19156"/>
          <a:lstStyle>
            <a:lvl1pPr marL="0" marR="47890" indent="0" algn="r">
              <a:buNone/>
              <a:defRPr>
                <a:solidFill>
                  <a:schemeClr val="tx1"/>
                </a:solidFill>
              </a:defRPr>
            </a:lvl1pPr>
            <a:lvl2pPr marL="478894" indent="0" algn="ctr">
              <a:buNone/>
            </a:lvl2pPr>
            <a:lvl3pPr marL="957789" indent="0" algn="ctr">
              <a:buNone/>
            </a:lvl3pPr>
            <a:lvl4pPr marL="1436683" indent="0" algn="ctr">
              <a:buNone/>
            </a:lvl4pPr>
            <a:lvl5pPr marL="1915578" indent="0" algn="ctr">
              <a:buNone/>
            </a:lvl5pPr>
            <a:lvl6pPr marL="2394472" indent="0" algn="ctr">
              <a:buNone/>
            </a:lvl6pPr>
            <a:lvl7pPr marL="2873367" indent="0" algn="ctr">
              <a:buNone/>
            </a:lvl7pPr>
            <a:lvl8pPr marL="3352261" indent="0" algn="ctr">
              <a:buNone/>
            </a:lvl8pPr>
            <a:lvl9pPr marL="3831156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C0C75-7FD4-4AB9-95C3-0CC88EAAED3A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C36CF-D316-4F4B-9346-935E4453F0AD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914402"/>
            <a:ext cx="222885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914402"/>
            <a:ext cx="652145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6117B-5ED3-4108-BE3F-16D52D6B84DB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baseline="0"/>
            </a:lvl1pPr>
          </a:lstStyle>
          <a:p>
            <a:r>
              <a:rPr kumimoji="0" lang="ru-RU" dirty="0" smtClean="0"/>
              <a:t>АГРОТЕХНОПАРК РЕСПУБЛИКИ АЛТАЙ</a:t>
            </a:r>
            <a:endParaRPr kumimoji="0"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dirty="0" smtClean="0"/>
              <a:t>Образец текста</a:t>
            </a:r>
          </a:p>
          <a:p>
            <a:pPr lvl="1" eaLnBrk="1" latinLnBrk="0" hangingPunct="1"/>
            <a:r>
              <a:rPr lang="ru-RU" dirty="0" smtClean="0"/>
              <a:t>Второй уровень</a:t>
            </a:r>
          </a:p>
          <a:p>
            <a:pPr lvl="2" eaLnBrk="1" latinLnBrk="0" hangingPunct="1"/>
            <a:r>
              <a:rPr lang="ru-RU" dirty="0" smtClean="0"/>
              <a:t>Третий уровень</a:t>
            </a:r>
          </a:p>
          <a:p>
            <a:pPr lvl="3" eaLnBrk="1" latinLnBrk="0" hangingPunct="1"/>
            <a:r>
              <a:rPr lang="ru-RU" dirty="0" smtClean="0"/>
              <a:t>Четвертый уровень</a:t>
            </a:r>
          </a:p>
          <a:p>
            <a:pPr lvl="4" eaLnBrk="1" latinLnBrk="0" hangingPunct="1"/>
            <a:r>
              <a:rPr lang="ru-RU" dirty="0" smtClean="0"/>
              <a:t>Пятый уровень</a:t>
            </a:r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A13FF-A470-48B8-BFDB-3420F29AC8BE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548" y="1316736"/>
            <a:ext cx="84201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8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4548" y="2704664"/>
            <a:ext cx="8420100" cy="1509712"/>
          </a:xfrm>
        </p:spPr>
        <p:txBody>
          <a:bodyPr lIns="47890" rIns="47890" anchor="t"/>
          <a:lstStyle>
            <a:lvl1pPr marL="0" indent="0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A891C-51B8-4C38-955F-4CE05BE6987E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920085"/>
            <a:ext cx="4375150" cy="4434840"/>
          </a:xfrm>
        </p:spPr>
        <p:txBody>
          <a:bodyPr/>
          <a:lstStyle>
            <a:lvl1pPr>
              <a:defRPr sz="27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1" y="1920085"/>
            <a:ext cx="4375150" cy="4434840"/>
          </a:xfrm>
        </p:spPr>
        <p:txBody>
          <a:bodyPr/>
          <a:lstStyle>
            <a:lvl1pPr>
              <a:defRPr sz="27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F5F90-F16B-444A-9698-A38C14AA626E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 tIns="4789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855248"/>
            <a:ext cx="4376870" cy="659352"/>
          </a:xfrm>
        </p:spPr>
        <p:txBody>
          <a:bodyPr lIns="47890" tIns="0" rIns="47890" bIns="0" anchor="ctr">
            <a:noAutofit/>
          </a:bodyPr>
          <a:lstStyle>
            <a:lvl1pPr marL="0" indent="0">
              <a:buNone/>
              <a:defRPr sz="25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100" b="1"/>
            </a:lvl2pPr>
            <a:lvl3pPr>
              <a:buNone/>
              <a:defRPr sz="19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2111" y="1859757"/>
            <a:ext cx="4378590" cy="654843"/>
          </a:xfrm>
        </p:spPr>
        <p:txBody>
          <a:bodyPr lIns="47890" tIns="0" rIns="47890" bIns="0" anchor="ctr"/>
          <a:lstStyle>
            <a:lvl1pPr marL="0" indent="0">
              <a:buNone/>
              <a:defRPr sz="25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100" b="1"/>
            </a:lvl2pPr>
            <a:lvl3pPr>
              <a:buNone/>
              <a:defRPr sz="19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2514600"/>
            <a:ext cx="4376870" cy="3845720"/>
          </a:xfrm>
        </p:spPr>
        <p:txBody>
          <a:bodyPr tIns="0"/>
          <a:lstStyle>
            <a:lvl1pPr>
              <a:defRPr sz="23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514600"/>
            <a:ext cx="4378590" cy="3845720"/>
          </a:xfrm>
        </p:spPr>
        <p:txBody>
          <a:bodyPr tIns="0"/>
          <a:lstStyle>
            <a:lvl1pPr>
              <a:defRPr sz="23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997D5-16A9-4E46-B708-FE2C00B3DED1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97950" cy="1143000"/>
          </a:xfrm>
        </p:spPr>
        <p:txBody>
          <a:bodyPr vert="horz" tIns="4789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3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2DECE-A57F-4F87-88E1-12D2C15F6577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9F50D-177D-4020-B04D-FAC12122EA87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514352"/>
            <a:ext cx="29718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7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42950" y="1676400"/>
            <a:ext cx="2971800" cy="4572000"/>
          </a:xfrm>
        </p:spPr>
        <p:txBody>
          <a:bodyPr lIns="19156" rIns="19156"/>
          <a:lstStyle>
            <a:lvl1pPr marL="0" indent="0" algn="l">
              <a:buNone/>
              <a:defRPr sz="15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1000"/>
            </a:lvl4pPr>
            <a:lvl5pPr indent="0" algn="l"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872971" y="1676400"/>
            <a:ext cx="5537729" cy="4572000"/>
          </a:xfrm>
        </p:spPr>
        <p:txBody>
          <a:bodyPr tIns="0"/>
          <a:lstStyle>
            <a:lvl1pPr>
              <a:defRPr sz="2900"/>
            </a:lvl1pPr>
            <a:lvl2pPr>
              <a:defRPr sz="2700"/>
            </a:lvl2pPr>
            <a:lvl3pPr>
              <a:defRPr sz="2500"/>
            </a:lvl3pPr>
            <a:lvl4pPr>
              <a:defRPr sz="2100"/>
            </a:lvl4pPr>
            <a:lvl5pPr>
              <a:defRPr sz="19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CE516-6C79-4859-BCCD-911D70115C55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429566" y="1108077"/>
            <a:ext cx="569595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79" tIns="47890" rIns="95779" bIns="47890"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671145" y="5359769"/>
            <a:ext cx="168402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779" tIns="47890" rIns="95779" bIns="47890"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1176997"/>
            <a:ext cx="2397252" cy="1582621"/>
          </a:xfrm>
        </p:spPr>
        <p:txBody>
          <a:bodyPr vert="horz" lIns="47890" tIns="47890" rIns="47890" bIns="47890" anchor="b"/>
          <a:lstStyle>
            <a:lvl1pPr algn="l">
              <a:buNone/>
              <a:defRPr sz="21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0400" y="2828785"/>
            <a:ext cx="2393950" cy="2179320"/>
          </a:xfrm>
        </p:spPr>
        <p:txBody>
          <a:bodyPr lIns="67045" rIns="47890" bIns="47890" anchor="t"/>
          <a:lstStyle>
            <a:lvl1pPr marL="0" indent="0" algn="l">
              <a:spcBef>
                <a:spcPts val="262"/>
              </a:spcBef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36A8D-85BE-49E4-9ED0-248D97674C56}" type="datetime1">
              <a:rPr lang="ru-RU" smtClean="0"/>
              <a:pPr/>
              <a:t>09.06.2016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50300" y="6356351"/>
            <a:ext cx="660400" cy="365125"/>
          </a:xfrm>
        </p:spPr>
        <p:txBody>
          <a:bodyPr/>
          <a:lstStyle/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776276" y="1199517"/>
            <a:ext cx="500253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4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0319" y="5816600"/>
            <a:ext cx="9926637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779" tIns="47890" rIns="95779" bIns="4789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746625" y="6219826"/>
            <a:ext cx="515937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779" tIns="47890" rIns="95779" bIns="4789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0319" y="0"/>
            <a:ext cx="9926637" cy="13673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779" tIns="47890" rIns="95779" bIns="4789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110682" y="-7143"/>
            <a:ext cx="5795318" cy="87048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5779" tIns="47890" rIns="95779" bIns="4789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95300" y="1935480"/>
            <a:ext cx="8915400" cy="4389120"/>
          </a:xfrm>
          <a:prstGeom prst="rect">
            <a:avLst/>
          </a:prstGeom>
        </p:spPr>
        <p:txBody>
          <a:bodyPr vert="horz" lIns="95779" tIns="47890" rIns="95779" bIns="47890">
            <a:normAutofit/>
          </a:bodyPr>
          <a:lstStyle/>
          <a:p>
            <a:pPr lvl="0" eaLnBrk="1" latinLnBrk="0" hangingPunct="1"/>
            <a:r>
              <a:rPr kumimoji="0" lang="ru-RU" dirty="0" smtClean="0"/>
              <a:t>Образец текста</a:t>
            </a:r>
          </a:p>
          <a:p>
            <a:pPr lvl="1" eaLnBrk="1" latinLnBrk="0" hangingPunct="1"/>
            <a:r>
              <a:rPr kumimoji="0" lang="ru-RU" dirty="0" smtClean="0"/>
              <a:t>Второй уровень</a:t>
            </a:r>
          </a:p>
          <a:p>
            <a:pPr lvl="2" eaLnBrk="1" latinLnBrk="0" hangingPunct="1"/>
            <a:r>
              <a:rPr kumimoji="0" lang="ru-RU" dirty="0" smtClean="0"/>
              <a:t>Третий уровень</a:t>
            </a:r>
          </a:p>
          <a:p>
            <a:pPr lvl="3" eaLnBrk="1" latinLnBrk="0" hangingPunct="1"/>
            <a:r>
              <a:rPr kumimoji="0" lang="ru-RU" dirty="0" smtClean="0"/>
              <a:t>Четвертый уровень</a:t>
            </a:r>
          </a:p>
          <a:p>
            <a:pPr lvl="4" eaLnBrk="1" latinLnBrk="0" hangingPunct="1"/>
            <a:r>
              <a:rPr kumimoji="0" lang="ru-RU" dirty="0" smtClean="0"/>
              <a:t>Пятый уровень</a:t>
            </a:r>
            <a:endParaRPr kumimoji="0" lang="en-US" dirty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E8FD3E0-B071-4630-B64C-EAEA0BC40EA1}" type="datetime1">
              <a:rPr lang="ru-RU" smtClean="0"/>
              <a:pPr/>
              <a:t>09.06.2016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889250" y="6356351"/>
            <a:ext cx="36322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585200" y="6356351"/>
            <a:ext cx="8255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64E564-1BBE-46A3-B5DC-00D7F153416E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8092" y="214290"/>
            <a:ext cx="1143008" cy="78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817707" y="704089"/>
            <a:ext cx="7592993" cy="938113"/>
          </a:xfrm>
          <a:prstGeom prst="rect">
            <a:avLst/>
          </a:prstGeom>
        </p:spPr>
        <p:txBody>
          <a:bodyPr vert="horz" lIns="0" tIns="0" rIns="0" bIns="0" anchor="ctr" anchorCtr="1">
            <a:normAutofit/>
          </a:bodyPr>
          <a:lstStyle/>
          <a:p>
            <a:r>
              <a:rPr kumimoji="0" lang="ru-RU" dirty="0" smtClean="0"/>
              <a:t>АГРОТЕХНОПАРК РЕСПУБЛИКИ АЛТАЙ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2800" b="1" kern="1200" baseline="0">
          <a:ln>
            <a:noFill/>
          </a:ln>
          <a:gradFill flip="none" rotWithShape="1">
            <a:gsLst>
              <a:gs pos="0">
                <a:srgbClr val="3004EC">
                  <a:shade val="30000"/>
                  <a:satMod val="115000"/>
                </a:srgbClr>
              </a:gs>
              <a:gs pos="50000">
                <a:srgbClr val="3004EC">
                  <a:shade val="67500"/>
                  <a:satMod val="115000"/>
                </a:srgbClr>
              </a:gs>
              <a:gs pos="100000">
                <a:srgbClr val="3004EC">
                  <a:shade val="100000"/>
                  <a:satMod val="115000"/>
                </a:srgbClr>
              </a:gs>
            </a:gsLst>
            <a:lin ang="2700000" scaled="1"/>
            <a:tileRect/>
          </a:gradFill>
          <a:effectLst/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287337" indent="-287337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70452" indent="-258603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957789" indent="-258603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45126" indent="-220291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532462" indent="-220291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819799" indent="-220291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357" indent="-191558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98693" indent="-191558" algn="l" rtl="0" eaLnBrk="1" latinLnBrk="0" hangingPunct="1">
        <a:spcBef>
          <a:spcPct val="20000"/>
        </a:spcBef>
        <a:buClr>
          <a:schemeClr val="tx2"/>
        </a:buClr>
        <a:buChar char="•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2586030" indent="-191558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7889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577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4366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91557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3944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87336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3522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8311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8"/>
          <p:cNvSpPr txBox="1">
            <a:spLocks/>
          </p:cNvSpPr>
          <p:nvPr/>
        </p:nvSpPr>
        <p:spPr>
          <a:xfrm>
            <a:off x="1523976" y="285728"/>
            <a:ext cx="7592993" cy="785818"/>
          </a:xfrm>
          <a:prstGeom prst="rect">
            <a:avLst/>
          </a:prstGeom>
        </p:spPr>
        <p:txBody>
          <a:bodyPr vert="horz" lIns="0" tIns="0" rIns="0" bIns="0" anchor="ctr" anchorCtr="1">
            <a:normAutofit fontScale="85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 algn="ctr" defTabSz="450850">
              <a:spcBef>
                <a:spcPct val="0"/>
              </a:spcBef>
              <a:defRPr/>
            </a:pPr>
            <a:r>
              <a:rPr lang="ru-RU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ПРАВИТЕЛЬСТВО   РЕСПУБЛИКИ АЛТАЙ</a:t>
            </a:r>
          </a:p>
          <a:p>
            <a:pPr lvl="0" algn="ctr" defTabSz="450850">
              <a:spcBef>
                <a:spcPct val="0"/>
              </a:spcBef>
              <a:defRPr/>
            </a:pPr>
            <a:endParaRPr lang="ru-RU" sz="1000" b="1" dirty="0" smtClean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defTabSz="450850">
              <a:spcBef>
                <a:spcPct val="0"/>
              </a:spcBef>
              <a:defRPr/>
            </a:pPr>
            <a:r>
              <a:rPr lang="ru-RU" sz="20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МИНИСТЕРСТВО СЕЛЬСКОГО ХОЗЯЙСТВА РЕСПУБЛИКИ АЛТАЙ</a:t>
            </a:r>
            <a:endParaRPr lang="en-US" sz="20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0513" y="1628800"/>
            <a:ext cx="855645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b="1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Об итогах реализации государственной программы развития АПК Республики Алтай в 2015 году,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основные подходы к оказанию господдержки субъектам АПК РА в 2016 </a:t>
            </a:r>
            <a:r>
              <a:rPr lang="ru-RU" sz="28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  <a:p>
            <a:pPr algn="ctr">
              <a:lnSpc>
                <a:spcPct val="150000"/>
              </a:lnSpc>
              <a:buNone/>
            </a:pPr>
            <a:endParaRPr lang="ru-RU" sz="28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endParaRPr lang="ru-RU" sz="28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08 апреля 2016 года</a:t>
            </a:r>
            <a:endParaRPr lang="ru-RU" sz="280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399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707" y="285729"/>
            <a:ext cx="7592993" cy="857255"/>
          </a:xfrm>
        </p:spPr>
        <p:txBody>
          <a:bodyPr/>
          <a:lstStyle/>
          <a:p>
            <a:r>
              <a:rPr lang="ru-RU" dirty="0" smtClean="0"/>
              <a:t>Государственная поддержка племенного животноводства, млн.руб.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	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66720" y="4286256"/>
            <a:ext cx="8858312" cy="2214578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Племенная база животноводства представлена 33 племенными организациями, в том числе 8 племенными заводами, 29 племенными репродукторами, 3 предприятиями по сохранению генофонда исчезающих видов сельскохозяйственных животных. На 01.01.2016 года поголовье племенных животных составляет 27 671 условных голов, прирост к 01.01.2015 года – на 4,2 %. </a:t>
            </a:r>
          </a:p>
          <a:p>
            <a:pPr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Племенная работа в Республике  Алтай ведется по 7 направлениям: КРС мясные, лошади, маралы, козы, овцы, яки, верблюды.  </a:t>
            </a:r>
          </a:p>
          <a:p>
            <a:pPr indent="273050" algn="just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2015 году подтвердили свою деятельность по племенному животноводству- СПК ПЗ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Теньгинский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– по 3 направлениям, СПК ПКЗ «Амурский» - 1 направлению, ООО «Тихонькое» - 1 направление, ООО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Марал-Толусома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– 1 направление, ООО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Меркит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– 1 направление, СПК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Кайтанк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– 1 направление, ООО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Амат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– 1 направление.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690711787"/>
              </p:ext>
            </p:extLst>
          </p:nvPr>
        </p:nvGraphicFramePr>
        <p:xfrm>
          <a:off x="309530" y="1074965"/>
          <a:ext cx="9215502" cy="3068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78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3395" y="404664"/>
            <a:ext cx="7592993" cy="938113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Динамика производства продуктов животноводства в хозяйствах всех категорий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11</a:t>
            </a:fld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3570917"/>
              </p:ext>
            </p:extLst>
          </p:nvPr>
        </p:nvGraphicFramePr>
        <p:xfrm>
          <a:off x="495300" y="1214422"/>
          <a:ext cx="4148135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Скругленная прямоугольная выноска 5"/>
          <p:cNvSpPr/>
          <p:nvPr/>
        </p:nvSpPr>
        <p:spPr>
          <a:xfrm>
            <a:off x="1315616" y="3929067"/>
            <a:ext cx="786804" cy="523877"/>
          </a:xfrm>
          <a:prstGeom prst="wedgeRoundRectCallout">
            <a:avLst>
              <a:gd name="adj1" fmla="val 13593"/>
              <a:gd name="adj2" fmla="val 107500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Темп роста - 103,9%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3250395" y="2357430"/>
            <a:ext cx="954485" cy="511968"/>
          </a:xfrm>
          <a:prstGeom prst="wedgeRoundRectCallout">
            <a:avLst>
              <a:gd name="adj1" fmla="val -45157"/>
              <a:gd name="adj2" fmla="val 97384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Темп роста </a:t>
            </a:r>
            <a:r>
              <a:rPr lang="ru-RU" sz="11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97,8% 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702247224"/>
              </p:ext>
            </p:extLst>
          </p:nvPr>
        </p:nvGraphicFramePr>
        <p:xfrm>
          <a:off x="4798218" y="1357298"/>
          <a:ext cx="4643470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Выноска со стрелкой влево 11"/>
          <p:cNvSpPr/>
          <p:nvPr/>
        </p:nvSpPr>
        <p:spPr>
          <a:xfrm>
            <a:off x="3327785" y="3571876"/>
            <a:ext cx="1625215" cy="1285884"/>
          </a:xfrm>
          <a:prstGeom prst="left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Основное снижение в </a:t>
            </a:r>
            <a:r>
              <a:rPr lang="ru-RU" sz="1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Майминском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1,4 тыс.тонн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73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12892419"/>
              </p:ext>
            </p:extLst>
          </p:nvPr>
        </p:nvGraphicFramePr>
        <p:xfrm>
          <a:off x="541704" y="571480"/>
          <a:ext cx="8899983" cy="5786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Скругленная прямоугольная выноска 5"/>
          <p:cNvSpPr/>
          <p:nvPr/>
        </p:nvSpPr>
        <p:spPr>
          <a:xfrm>
            <a:off x="3327785" y="2000240"/>
            <a:ext cx="1238259" cy="642942"/>
          </a:xfrm>
          <a:prstGeom prst="wedgeRoundRectCallout">
            <a:avLst>
              <a:gd name="adj1" fmla="val -20833"/>
              <a:gd name="adj2" fmla="val 97508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Темп роста  105,6%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423432" y="1714488"/>
            <a:ext cx="1083476" cy="857256"/>
          </a:xfrm>
          <a:prstGeom prst="wedgeRoundRectCallout">
            <a:avLst>
              <a:gd name="adj1" fmla="val -20833"/>
              <a:gd name="adj2" fmla="val 83833"/>
              <a:gd name="adj3" fmla="val 16667"/>
            </a:avLst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Темп роста 97,6 % 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064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6921" y="428605"/>
            <a:ext cx="9023779" cy="569755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Мощности по убою скота 2014-2016гг.</a:t>
            </a:r>
            <a:endParaRPr lang="ru-RU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2050" name="Picture 2" descr="C:\Users\User\Desktop\resp_Altai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9" y="1358295"/>
            <a:ext cx="5817021" cy="549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лнце 4"/>
          <p:cNvSpPr/>
          <p:nvPr/>
        </p:nvSpPr>
        <p:spPr>
          <a:xfrm>
            <a:off x="2072680" y="2307496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1928664" y="2600986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лнце 8"/>
          <p:cNvSpPr/>
          <p:nvPr/>
        </p:nvSpPr>
        <p:spPr>
          <a:xfrm>
            <a:off x="1979736" y="4105164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/>
          <p:cNvSpPr/>
          <p:nvPr/>
        </p:nvSpPr>
        <p:spPr>
          <a:xfrm>
            <a:off x="2720752" y="4047502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лнце 10"/>
          <p:cNvSpPr/>
          <p:nvPr/>
        </p:nvSpPr>
        <p:spPr>
          <a:xfrm>
            <a:off x="2576736" y="4617210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олнце 11"/>
          <p:cNvSpPr/>
          <p:nvPr/>
        </p:nvSpPr>
        <p:spPr>
          <a:xfrm>
            <a:off x="2980592" y="4553574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лнце 12"/>
          <p:cNvSpPr/>
          <p:nvPr/>
        </p:nvSpPr>
        <p:spPr>
          <a:xfrm>
            <a:off x="4016896" y="4409558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лнце 13"/>
          <p:cNvSpPr/>
          <p:nvPr/>
        </p:nvSpPr>
        <p:spPr>
          <a:xfrm>
            <a:off x="632520" y="3465082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олнце 14"/>
          <p:cNvSpPr/>
          <p:nvPr/>
        </p:nvSpPr>
        <p:spPr>
          <a:xfrm>
            <a:off x="992560" y="3393074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олнце 15"/>
          <p:cNvSpPr/>
          <p:nvPr/>
        </p:nvSpPr>
        <p:spPr>
          <a:xfrm>
            <a:off x="1496616" y="4905242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олнце 16"/>
          <p:cNvSpPr/>
          <p:nvPr/>
        </p:nvSpPr>
        <p:spPr>
          <a:xfrm>
            <a:off x="1907728" y="5409298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олнце 18"/>
          <p:cNvSpPr/>
          <p:nvPr/>
        </p:nvSpPr>
        <p:spPr>
          <a:xfrm>
            <a:off x="1640632" y="3314004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олнце 19"/>
          <p:cNvSpPr/>
          <p:nvPr/>
        </p:nvSpPr>
        <p:spPr>
          <a:xfrm>
            <a:off x="3224808" y="5481306"/>
            <a:ext cx="216024" cy="216024"/>
          </a:xfrm>
          <a:prstGeom prst="su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004EC"/>
              </a:solidFill>
            </a:endParaRPr>
          </a:p>
        </p:txBody>
      </p:sp>
      <p:sp>
        <p:nvSpPr>
          <p:cNvPr id="21" name="Солнце 20"/>
          <p:cNvSpPr/>
          <p:nvPr/>
        </p:nvSpPr>
        <p:spPr>
          <a:xfrm>
            <a:off x="2252700" y="3056426"/>
            <a:ext cx="216024" cy="216024"/>
          </a:xfrm>
          <a:prstGeom prst="su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004EC"/>
              </a:solidFill>
            </a:endParaRPr>
          </a:p>
        </p:txBody>
      </p:sp>
      <p:sp>
        <p:nvSpPr>
          <p:cNvPr id="22" name="Солнце 21"/>
          <p:cNvSpPr/>
          <p:nvPr/>
        </p:nvSpPr>
        <p:spPr>
          <a:xfrm>
            <a:off x="1106033" y="4761226"/>
            <a:ext cx="216024" cy="216024"/>
          </a:xfrm>
          <a:prstGeom prst="su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004EC"/>
              </a:solidFill>
            </a:endParaRPr>
          </a:p>
        </p:txBody>
      </p:sp>
      <p:sp>
        <p:nvSpPr>
          <p:cNvPr id="23" name="Солнце 22"/>
          <p:cNvSpPr/>
          <p:nvPr/>
        </p:nvSpPr>
        <p:spPr>
          <a:xfrm>
            <a:off x="798734" y="3961148"/>
            <a:ext cx="216024" cy="216024"/>
          </a:xfrm>
          <a:prstGeom prst="su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004EC"/>
              </a:solidFill>
            </a:endParaRPr>
          </a:p>
        </p:txBody>
      </p:sp>
      <p:sp>
        <p:nvSpPr>
          <p:cNvPr id="24" name="Солнце 23"/>
          <p:cNvSpPr/>
          <p:nvPr/>
        </p:nvSpPr>
        <p:spPr>
          <a:xfrm>
            <a:off x="2792760" y="2952048"/>
            <a:ext cx="216024" cy="216024"/>
          </a:xfrm>
          <a:prstGeom prst="su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004EC"/>
              </a:solidFill>
            </a:endParaRPr>
          </a:p>
        </p:txBody>
      </p:sp>
      <p:sp>
        <p:nvSpPr>
          <p:cNvPr id="25" name="Солнце 24"/>
          <p:cNvSpPr/>
          <p:nvPr/>
        </p:nvSpPr>
        <p:spPr>
          <a:xfrm>
            <a:off x="1352600" y="3393074"/>
            <a:ext cx="216024" cy="216024"/>
          </a:xfrm>
          <a:prstGeom prst="su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004E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2101" y="990676"/>
            <a:ext cx="4104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Убойные площадки по состоянию на 01.01.2015г.</a:t>
            </a:r>
          </a:p>
          <a:p>
            <a:pPr marL="342900" indent="-342900">
              <a:buFontTx/>
              <a:buChar char="-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Убойные площадки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введенные в 2015г. и планируемые к вводу в 2016г.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олнце 26"/>
          <p:cNvSpPr/>
          <p:nvPr/>
        </p:nvSpPr>
        <p:spPr>
          <a:xfrm>
            <a:off x="5142101" y="1059606"/>
            <a:ext cx="360042" cy="354582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олнце 30"/>
          <p:cNvSpPr/>
          <p:nvPr/>
        </p:nvSpPr>
        <p:spPr>
          <a:xfrm>
            <a:off x="5085923" y="1867839"/>
            <a:ext cx="357005" cy="295094"/>
          </a:xfrm>
          <a:prstGeom prst="sun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3004EC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08910724"/>
              </p:ext>
            </p:extLst>
          </p:nvPr>
        </p:nvGraphicFramePr>
        <p:xfrm>
          <a:off x="5673080" y="3501086"/>
          <a:ext cx="4022080" cy="2568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Солнце 27"/>
          <p:cNvSpPr/>
          <p:nvPr/>
        </p:nvSpPr>
        <p:spPr>
          <a:xfrm>
            <a:off x="3260812" y="5949280"/>
            <a:ext cx="144016" cy="144016"/>
          </a:xfrm>
          <a:prstGeom prst="su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5085923" y="2829518"/>
            <a:ext cx="482007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01.01.2016г. суммарная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мощность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убою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скота  составляет 2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507 голов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сутки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33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14</a:t>
            </a:fld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71147748"/>
              </p:ext>
            </p:extLst>
          </p:nvPr>
        </p:nvGraphicFramePr>
        <p:xfrm>
          <a:off x="232139" y="500042"/>
          <a:ext cx="9054767" cy="6000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2223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86112" y="275275"/>
            <a:ext cx="7600928" cy="1026352"/>
          </a:xfrm>
        </p:spPr>
        <p:txBody>
          <a:bodyPr/>
          <a:lstStyle/>
          <a:p>
            <a:pPr algn="ctr">
              <a:buNone/>
            </a:pPr>
            <a:r>
              <a:rPr lang="ru-RU" sz="25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Молокоперерабатывающие предприятия Республики Алтай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" name="Picture 2" descr="C:\Users\User\Desktop\resp_Altai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233961"/>
            <a:ext cx="5817021" cy="56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043700" y="1183361"/>
            <a:ext cx="4642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Молокоперерабатывающие предприятия по состоянию на 01.01.2015г.</a:t>
            </a:r>
          </a:p>
          <a:p>
            <a:pPr marL="342900" indent="-342900">
              <a:buFontTx/>
              <a:buChar char="-"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Ромб 21"/>
          <p:cNvSpPr/>
          <p:nvPr/>
        </p:nvSpPr>
        <p:spPr>
          <a:xfrm>
            <a:off x="2881298" y="2857496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23" name="Ромб 22"/>
          <p:cNvSpPr/>
          <p:nvPr/>
        </p:nvSpPr>
        <p:spPr>
          <a:xfrm>
            <a:off x="2166918" y="2143116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24" name="Ромб 23"/>
          <p:cNvSpPr/>
          <p:nvPr/>
        </p:nvSpPr>
        <p:spPr>
          <a:xfrm>
            <a:off x="1809728" y="3286124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25" name="Ромб 24"/>
          <p:cNvSpPr/>
          <p:nvPr/>
        </p:nvSpPr>
        <p:spPr>
          <a:xfrm>
            <a:off x="1523976" y="2786058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26" name="Ромб 25"/>
          <p:cNvSpPr/>
          <p:nvPr/>
        </p:nvSpPr>
        <p:spPr>
          <a:xfrm>
            <a:off x="1595414" y="3429000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27" name="Ромб 26"/>
          <p:cNvSpPr/>
          <p:nvPr/>
        </p:nvSpPr>
        <p:spPr>
          <a:xfrm>
            <a:off x="1166786" y="3929066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28" name="Ромб 27"/>
          <p:cNvSpPr/>
          <p:nvPr/>
        </p:nvSpPr>
        <p:spPr>
          <a:xfrm>
            <a:off x="1166786" y="4643446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29" name="Ромб 28"/>
          <p:cNvSpPr/>
          <p:nvPr/>
        </p:nvSpPr>
        <p:spPr>
          <a:xfrm>
            <a:off x="1809728" y="4857760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30" name="Ромб 29"/>
          <p:cNvSpPr/>
          <p:nvPr/>
        </p:nvSpPr>
        <p:spPr>
          <a:xfrm>
            <a:off x="2024042" y="5429264"/>
            <a:ext cx="214314" cy="214314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sp>
        <p:nvSpPr>
          <p:cNvPr id="34" name="Ромб 33"/>
          <p:cNvSpPr/>
          <p:nvPr/>
        </p:nvSpPr>
        <p:spPr>
          <a:xfrm>
            <a:off x="5043700" y="1301627"/>
            <a:ext cx="285752" cy="285752"/>
          </a:xfrm>
          <a:prstGeom prst="diamond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3004EC"/>
                </a:solidFill>
              </a:ln>
              <a:solidFill>
                <a:srgbClr val="3004EC"/>
              </a:solidFill>
            </a:endParaRPr>
          </a:p>
        </p:txBody>
      </p:sp>
      <p:graphicFrame>
        <p:nvGraphicFramePr>
          <p:cNvPr id="36" name="Диаграмма 35"/>
          <p:cNvGraphicFramePr/>
          <p:nvPr>
            <p:extLst>
              <p:ext uri="{D42A27DB-BD31-4B8C-83A1-F6EECF244321}">
                <p14:modId xmlns:p14="http://schemas.microsoft.com/office/powerpoint/2010/main" val="1300273269"/>
              </p:ext>
            </p:extLst>
          </p:nvPr>
        </p:nvGraphicFramePr>
        <p:xfrm>
          <a:off x="5022470" y="3323280"/>
          <a:ext cx="5080024" cy="3068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29452" y="2318322"/>
            <a:ext cx="4448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состоянию на 1.01.2016г. насчитывается 9 предприятий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34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728" y="428604"/>
            <a:ext cx="7592993" cy="938113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Структура государственной поддержки в животноводстве</a:t>
            </a:r>
            <a:br>
              <a:rPr lang="ru-RU" sz="2000" dirty="0" smtClean="0"/>
            </a:br>
            <a:r>
              <a:rPr lang="ru-RU" sz="2000" dirty="0" smtClean="0"/>
              <a:t> в 2015 году, %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214423"/>
            <a:ext cx="8915400" cy="4911741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165261108"/>
              </p:ext>
            </p:extLst>
          </p:nvPr>
        </p:nvGraphicFramePr>
        <p:xfrm>
          <a:off x="309530" y="1231446"/>
          <a:ext cx="9144064" cy="526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496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6278717"/>
              </p:ext>
            </p:extLst>
          </p:nvPr>
        </p:nvGraphicFramePr>
        <p:xfrm>
          <a:off x="495300" y="714356"/>
          <a:ext cx="9101170" cy="5610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96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Валовый сбор кормовых культур,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тыс.тонн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167578" y="2500306"/>
            <a:ext cx="235745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Снижение урожайности 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валового сбора кормовых культур в 2015 году обусловлено  неблагоприятными климатическими условиями (засушливое лето)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633091940"/>
              </p:ext>
            </p:extLst>
          </p:nvPr>
        </p:nvGraphicFramePr>
        <p:xfrm>
          <a:off x="238093" y="1601390"/>
          <a:ext cx="6929486" cy="468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4648" y="188640"/>
            <a:ext cx="7592993" cy="938113"/>
          </a:xfrm>
        </p:spPr>
        <p:txBody>
          <a:bodyPr/>
          <a:lstStyle/>
          <a:p>
            <a:r>
              <a:rPr lang="ru-RU" dirty="0" err="1" smtClean="0"/>
              <a:t>Кормообеспеченность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4476100"/>
              </p:ext>
            </p:extLst>
          </p:nvPr>
        </p:nvGraphicFramePr>
        <p:xfrm>
          <a:off x="344488" y="1052736"/>
          <a:ext cx="410445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19</a:t>
            </a:fld>
            <a:endParaRPr lang="ru-RU" dirty="0"/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5438810"/>
              </p:ext>
            </p:extLst>
          </p:nvPr>
        </p:nvGraphicFramePr>
        <p:xfrm>
          <a:off x="5169024" y="908720"/>
          <a:ext cx="417646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9625728"/>
              </p:ext>
            </p:extLst>
          </p:nvPr>
        </p:nvGraphicFramePr>
        <p:xfrm>
          <a:off x="2504728" y="4005064"/>
          <a:ext cx="4536504" cy="285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 descr="D:\22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215" y="4307940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33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4429448"/>
            <a:ext cx="2376264" cy="1845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6720" y="785794"/>
            <a:ext cx="8915400" cy="541180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620550221"/>
              </p:ext>
            </p:extLst>
          </p:nvPr>
        </p:nvGraphicFramePr>
        <p:xfrm>
          <a:off x="272480" y="692696"/>
          <a:ext cx="8899983" cy="5744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89304" y="1643050"/>
            <a:ext cx="2143140" cy="4429156"/>
          </a:xfrm>
          <a:prstGeom prst="round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Целевой показатель результативности на 2016 год по производству продукции сельского хозяйства в хозяйствах всех категорий –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101,05% </a:t>
            </a:r>
          </a:p>
          <a:p>
            <a:pPr algn="ct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2015 году 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47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Поддержка Правительства Республики Алтай с целью сохранения поголовья скота</a:t>
            </a:r>
            <a:r>
              <a:rPr lang="en-US" dirty="0" smtClean="0"/>
              <a:t> </a:t>
            </a:r>
            <a:r>
              <a:rPr lang="ru-RU" dirty="0" smtClean="0"/>
              <a:t>в связи с ранним установлением снежного покрова (раньше на месяц)  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9898682"/>
              </p:ext>
            </p:extLst>
          </p:nvPr>
        </p:nvGraphicFramePr>
        <p:xfrm>
          <a:off x="200472" y="1628800"/>
          <a:ext cx="6545932" cy="5000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25208" y="2132856"/>
            <a:ext cx="295232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Районы в которых веден режим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«повышенная готовность»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Кош-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Агачский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район;</a:t>
            </a:r>
          </a:p>
          <a:p>
            <a:pPr lvl="0"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Улаганский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район;</a:t>
            </a:r>
          </a:p>
          <a:p>
            <a:pPr lvl="0"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Онгудайский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район;</a:t>
            </a:r>
          </a:p>
          <a:p>
            <a:pPr lvl="0"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Усть-Канский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район;</a:t>
            </a:r>
          </a:p>
          <a:p>
            <a:pPr lvl="0" algn="ctr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Усть-Коксинский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район.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4648" y="188640"/>
            <a:ext cx="7592993" cy="938113"/>
          </a:xfrm>
        </p:spPr>
        <p:txBody>
          <a:bodyPr/>
          <a:lstStyle/>
          <a:p>
            <a:r>
              <a:rPr lang="ru-RU" dirty="0" smtClean="0"/>
              <a:t>Овощеводство и садоводство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21</a:t>
            </a:fld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95300" y="1935163"/>
          <a:ext cx="4100510" cy="4065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12840" y="956627"/>
            <a:ext cx="6124915" cy="923330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0800000" scaled="0"/>
            <a:tileRect/>
          </a:gradFill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Валовый сбор картофеля в 2015г. составил – 27,8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тыс.тонн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(на уровне 2014 года), овощей открытого грунта – 12,2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тыс.тонн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(прирост к 2014 году – 12,6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%)</a:t>
            </a:r>
            <a:endParaRPr lang="ru-RU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4373611" y="2132856"/>
            <a:ext cx="5256584" cy="646331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0800000" scaled="0"/>
            <a:tileRect/>
          </a:gradFill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98%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посадок овощей в ЛПХ, 2% в организованных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хозяйствах</a:t>
            </a: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73611" y="3140968"/>
            <a:ext cx="5256584" cy="1754326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0800000" scaled="0"/>
            <a:tileRect/>
          </a:gradFill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Садоводством   помимо хозяйств населения занимается ФГУП «Горно-Алтайское» и несколько КФХ. Площадь плодово-ягодных насаждений составляет 877 га, в том числе 582 га в плодоносящем возрасте. В среднем за год производится 1,3-1,5 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тыс.тонн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плодов и ягод</a:t>
            </a: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73611" y="5229200"/>
            <a:ext cx="5253259" cy="1200329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0800000" scaled="0"/>
            <a:tileRect/>
          </a:gradFill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2015 году начата работа по закладке плодового сада в с.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Коо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Улаганского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района площадью 12 га и начата работа по рекультивации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малояломанского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сада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4648" y="260648"/>
            <a:ext cx="7592993" cy="938113"/>
          </a:xfrm>
        </p:spPr>
        <p:txBody>
          <a:bodyPr>
            <a:normAutofit/>
          </a:bodyPr>
          <a:lstStyle/>
          <a:p>
            <a:r>
              <a:rPr lang="ru-RU" dirty="0" smtClean="0"/>
              <a:t>Переработка дикорастущего сырья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D:\ИНВЕСТИЦИИ 2013\ДОРОЖНАЯ КАРТА\ФОТО\Дикорос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8" y="1484784"/>
            <a:ext cx="4176464" cy="271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ИНВЕСТИЦИИ 2013\ДОРОЖНАЯ КАРТА\ФОТО\Папаротн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50" y="1484784"/>
            <a:ext cx="2160240" cy="27739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8544" y="1916832"/>
            <a:ext cx="2247068" cy="16312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Виды сырья:</a:t>
            </a:r>
          </a:p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- орех;</a:t>
            </a:r>
          </a:p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- папоротник;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- ягода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3910" y="4286256"/>
            <a:ext cx="8177562" cy="212365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В 2016 году, на территории МО «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Турочакский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район» планируется внедрение системы заготовки, переработки дикорастущего сырья.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СПоК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«Минор» в 2015г. оказана государственная поддержка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сумме 3,6 млн.руб.</a:t>
            </a: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Мощность переработки составит 10 тонн дикорастущего сырья в год.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952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23</a:t>
            </a:fld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0987972"/>
              </p:ext>
            </p:extLst>
          </p:nvPr>
        </p:nvGraphicFramePr>
        <p:xfrm>
          <a:off x="495300" y="836713"/>
          <a:ext cx="8915400" cy="5487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69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Динамика государственной поддержки малых форм хозяйствования, млн.руб.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8173898"/>
              </p:ext>
            </p:extLst>
          </p:nvPr>
        </p:nvGraphicFramePr>
        <p:xfrm>
          <a:off x="632520" y="1731167"/>
          <a:ext cx="8915400" cy="4681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кругленная прямоугольная выноска 4"/>
          <p:cNvSpPr/>
          <p:nvPr/>
        </p:nvSpPr>
        <p:spPr>
          <a:xfrm>
            <a:off x="1452538" y="2643182"/>
            <a:ext cx="928694" cy="428628"/>
          </a:xfrm>
          <a:prstGeom prst="wedgeRoundRectCallout">
            <a:avLst>
              <a:gd name="adj1" fmla="val 32660"/>
              <a:gd name="adj2" fmla="val 14847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 получателей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952736" y="3214686"/>
            <a:ext cx="928694" cy="357190"/>
          </a:xfrm>
          <a:prstGeom prst="wedgeRoundRectCallout">
            <a:avLst>
              <a:gd name="adj1" fmla="val 18740"/>
              <a:gd name="adj2" fmla="val 10070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получателей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4738686" y="3786190"/>
            <a:ext cx="928694" cy="285752"/>
          </a:xfrm>
          <a:prstGeom prst="wedgeRoundRectCallout">
            <a:avLst>
              <a:gd name="adj1" fmla="val -12016"/>
              <a:gd name="adj2" fmla="val 11026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получателя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2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Финансовое обеспечение подпрограммы «Техническая и технологическая модернизация»,</a:t>
            </a:r>
            <a:br>
              <a:rPr lang="ru-RU" dirty="0" smtClean="0"/>
            </a:br>
            <a:r>
              <a:rPr lang="ru-RU" dirty="0" err="1" smtClean="0"/>
              <a:t>млн.руб</a:t>
            </a:r>
            <a:r>
              <a:rPr lang="ru-RU" dirty="0" smtClean="0"/>
              <a:t>. 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8005944"/>
              </p:ext>
            </p:extLst>
          </p:nvPr>
        </p:nvGraphicFramePr>
        <p:xfrm>
          <a:off x="495300" y="1935163"/>
          <a:ext cx="89154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93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 rot="16200000">
            <a:off x="-1956282" y="3497522"/>
            <a:ext cx="5427984" cy="970460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Направление государственной поддержки по подпрограмме «Техническая и технологическая модернизация»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84648" y="1385392"/>
            <a:ext cx="7643988" cy="891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компенсацию части затрат на приобретение новой  с/х техники , грузовых автомобилей и  животноводческого оборудования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16696" y="260648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Техническая и технологическая модернизация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1211886" y="1723120"/>
            <a:ext cx="572762" cy="193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84648" y="2492896"/>
            <a:ext cx="7643988" cy="891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компенсацию части затрат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 уплату первоначального взноса на приобретение новой техники и оборудования на условиях финансовой аренды (лизинга,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сублизинга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84648" y="3575517"/>
            <a:ext cx="7643988" cy="891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компенсацию части затрат на приобретение нового оборудования для убоя сельскохозяйственных животных и переработки мяса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800993" y="4725144"/>
            <a:ext cx="7643988" cy="891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компенсацию части затрат на технологическую модернизацию и реконструкцию предприятий по переработке молока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84648" y="5805264"/>
            <a:ext cx="7643988" cy="8914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технологическую модернизацию мясных племенных репродукторных ферм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1228231" y="2841780"/>
            <a:ext cx="572762" cy="193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>
            <a:off x="1228231" y="3896480"/>
            <a:ext cx="572762" cy="193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1242941" y="5074028"/>
            <a:ext cx="572762" cy="193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242941" y="6154148"/>
            <a:ext cx="572762" cy="1937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38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Структура государственной поддержки по подпрограмме «</a:t>
            </a:r>
            <a:r>
              <a:rPr lang="ru-RU" dirty="0">
                <a:solidFill>
                  <a:srgbClr val="3004EC"/>
                </a:solidFill>
              </a:rPr>
              <a:t>Техническая и технологическая </a:t>
            </a:r>
            <a:r>
              <a:rPr lang="ru-RU" dirty="0" smtClean="0">
                <a:solidFill>
                  <a:srgbClr val="3004EC"/>
                </a:solidFill>
              </a:rPr>
              <a:t>модернизация</a:t>
            </a:r>
            <a:r>
              <a:rPr lang="ru-RU" dirty="0" smtClean="0"/>
              <a:t>» в 2015г., </a:t>
            </a:r>
            <a:r>
              <a:rPr lang="ru-RU" dirty="0" err="1" smtClean="0"/>
              <a:t>млн.руб</a:t>
            </a:r>
            <a:r>
              <a:rPr lang="ru-RU" dirty="0" smtClean="0"/>
              <a:t>.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685742"/>
              </p:ext>
            </p:extLst>
          </p:nvPr>
        </p:nvGraphicFramePr>
        <p:xfrm>
          <a:off x="495300" y="1935163"/>
          <a:ext cx="89154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2764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550-yarm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4" r="17140"/>
          <a:stretch/>
        </p:blipFill>
        <p:spPr bwMode="auto">
          <a:xfrm>
            <a:off x="423848" y="3771840"/>
            <a:ext cx="3960439" cy="2748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13_yarmakr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99" y="1136448"/>
            <a:ext cx="3953088" cy="2635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4648" y="404664"/>
            <a:ext cx="7592993" cy="938113"/>
          </a:xfrm>
        </p:spPr>
        <p:txBody>
          <a:bodyPr/>
          <a:lstStyle/>
          <a:p>
            <a:r>
              <a:rPr lang="ru-RU" dirty="0" smtClean="0"/>
              <a:t>Продвижение сельскохозяйственной продукции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532370" y="1484784"/>
            <a:ext cx="5112568" cy="15542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сельхозтоваропроизводителей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12-й Межрегиональной Сибирско-Дальневосточной выставке племенных овец и коз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г.Чита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Получено 20 медалей и аттестатов различной степени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20952" y="5373216"/>
            <a:ext cx="5112568" cy="9694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сельхозтоваропроизводителей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ярмарках в 7 семи городах Кемеровской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7485" y="3429000"/>
            <a:ext cx="5112568" cy="15542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сельхозтоваропроизводителей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республиканских сельскохозяйственных ярмарках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г.Горно-Алтайск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 2015г. проведено 6 ярмарок на которых реализовано продукции на 98,6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93497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707" y="357167"/>
            <a:ext cx="7592993" cy="1000131"/>
          </a:xfrm>
        </p:spPr>
        <p:txBody>
          <a:bodyPr/>
          <a:lstStyle/>
          <a:p>
            <a:r>
              <a:rPr lang="ru-RU" dirty="0" smtClean="0"/>
              <a:t>Устойчивое развитие сельских территорий – улучшение жилищных условий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500174"/>
            <a:ext cx="8915400" cy="48244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05948730"/>
              </p:ext>
            </p:extLst>
          </p:nvPr>
        </p:nvGraphicFramePr>
        <p:xfrm>
          <a:off x="809596" y="1500174"/>
          <a:ext cx="3821907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342625364"/>
              </p:ext>
            </p:extLst>
          </p:nvPr>
        </p:nvGraphicFramePr>
        <p:xfrm>
          <a:off x="4738686" y="1500174"/>
          <a:ext cx="457200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40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4575123"/>
              </p:ext>
            </p:extLst>
          </p:nvPr>
        </p:nvGraphicFramePr>
        <p:xfrm>
          <a:off x="495300" y="1052736"/>
          <a:ext cx="4457700" cy="5376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783800164"/>
              </p:ext>
            </p:extLst>
          </p:nvPr>
        </p:nvGraphicFramePr>
        <p:xfrm>
          <a:off x="5241032" y="980728"/>
          <a:ext cx="4179122" cy="5449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30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707" y="357167"/>
            <a:ext cx="7592993" cy="1000131"/>
          </a:xfrm>
        </p:spPr>
        <p:txBody>
          <a:bodyPr/>
          <a:lstStyle/>
          <a:p>
            <a:r>
              <a:rPr lang="ru-RU" dirty="0" smtClean="0"/>
              <a:t>Устойчивое развитие сельских территорий – развитие газоснабжения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291049835"/>
              </p:ext>
            </p:extLst>
          </p:nvPr>
        </p:nvGraphicFramePr>
        <p:xfrm>
          <a:off x="380968" y="1500174"/>
          <a:ext cx="457200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933140650"/>
              </p:ext>
            </p:extLst>
          </p:nvPr>
        </p:nvGraphicFramePr>
        <p:xfrm>
          <a:off x="5024438" y="1500174"/>
          <a:ext cx="4572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632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166" y="357166"/>
            <a:ext cx="7592993" cy="938113"/>
          </a:xfrm>
        </p:spPr>
        <p:txBody>
          <a:bodyPr/>
          <a:lstStyle/>
          <a:p>
            <a:r>
              <a:rPr lang="ru-RU" dirty="0" smtClean="0"/>
              <a:t>Устойчивое развитие сельских территорий – развитие водоснабжения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65851043"/>
              </p:ext>
            </p:extLst>
          </p:nvPr>
        </p:nvGraphicFramePr>
        <p:xfrm>
          <a:off x="166654" y="1428736"/>
          <a:ext cx="4572000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03337096"/>
              </p:ext>
            </p:extLst>
          </p:nvPr>
        </p:nvGraphicFramePr>
        <p:xfrm>
          <a:off x="4595810" y="1428736"/>
          <a:ext cx="5000660" cy="5000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84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707" y="357167"/>
            <a:ext cx="7592993" cy="1000131"/>
          </a:xfrm>
        </p:spPr>
        <p:txBody>
          <a:bodyPr/>
          <a:lstStyle/>
          <a:p>
            <a:r>
              <a:rPr lang="ru-RU" dirty="0" smtClean="0"/>
              <a:t>Устойчивое развитие сельских территорий – гранты на поддержку местных инициатив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6720" y="5786454"/>
            <a:ext cx="8643998" cy="571504"/>
          </a:xfrm>
          <a:prstGeom prst="round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Все проекты были направлены на восстановление Мемориалов славы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Великой Отечественной Войны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735055992"/>
              </p:ext>
            </p:extLst>
          </p:nvPr>
        </p:nvGraphicFramePr>
        <p:xfrm>
          <a:off x="309530" y="1428736"/>
          <a:ext cx="4929190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14775695"/>
              </p:ext>
            </p:extLst>
          </p:nvPr>
        </p:nvGraphicFramePr>
        <p:xfrm>
          <a:off x="5024438" y="1643050"/>
          <a:ext cx="4572000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1527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4648" y="476672"/>
            <a:ext cx="7592993" cy="93811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Устойчивое развитие сельских территорий – поддержка комплексной компактной застройки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935480"/>
            <a:ext cx="4313684" cy="4389120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2015 г. введен в эксплуатацию детский сад «Радуга» на 150 мест микрорайон «Алгаир-2»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с.Майма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строительство велось с 2013 года.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Общий объем финансирования детского сада за 2013-2015 гг. составил 111 млн. 288 тыс. руб., в том числе: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ФБ – 55 195 тыс. руб.,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РБ  –  52 359 тыс.руб.,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МБ – 3734 тыс.руб. 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(в  2015 году 77 млн. 145 тыс.руб.) 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33</a:t>
            </a:fld>
            <a:endParaRPr lang="ru-RU" dirty="0"/>
          </a:p>
        </p:txBody>
      </p:sp>
      <p:pic>
        <p:nvPicPr>
          <p:cNvPr id="1026" name="Picture 2" descr="O:\Самыкова М.А\ФОТО УРСТ\Фото объекты 2014\Фото детский сад с.Майма на 150 мест\3 декабря 2015 г\P105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992" y="2276872"/>
            <a:ext cx="4661776" cy="3496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78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48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34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4127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Позиции Республики Алтай в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Сибирском федеральном округе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46197" y="2656950"/>
            <a:ext cx="4359331" cy="715005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Алтайский край. Производство молока на душу населения – 593,3 кг.</a:t>
            </a:r>
            <a:endParaRPr lang="ru-RU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руглая лента лицом вверх 7"/>
          <p:cNvSpPr/>
          <p:nvPr/>
        </p:nvSpPr>
        <p:spPr>
          <a:xfrm flipH="1">
            <a:off x="5736940" y="3493174"/>
            <a:ext cx="3173038" cy="644652"/>
          </a:xfrm>
          <a:prstGeom prst="ellipseRibbon2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2-е место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1" name="Круглая лента лицом вверх 10"/>
          <p:cNvSpPr/>
          <p:nvPr/>
        </p:nvSpPr>
        <p:spPr>
          <a:xfrm flipH="1">
            <a:off x="5722796" y="1943383"/>
            <a:ext cx="3173038" cy="633822"/>
          </a:xfrm>
          <a:prstGeom prst="ellipseRibbon2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-е место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75098" y="4348638"/>
            <a:ext cx="4330430" cy="894365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Республика Алтай. Производство молока на душу населения – </a:t>
            </a:r>
          </a:p>
          <a:p>
            <a:pPr algn="ctr"/>
            <a:r>
              <a:rPr lang="ru-RU" sz="20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419,3 кг.</a:t>
            </a:r>
            <a:endParaRPr lang="ru-RU" sz="2000" b="1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14730" y="5589240"/>
            <a:ext cx="4320739" cy="936105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Среднее производство молока на душу населения  по Сибирскому Федеральному округу  – 278,7 кг.</a:t>
            </a:r>
            <a:endParaRPr lang="ru-RU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4463" y="2599681"/>
            <a:ext cx="4104713" cy="893493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Республика Алтай. Производство </a:t>
            </a:r>
            <a:r>
              <a:rPr lang="ru-RU" sz="2000" b="1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мяса на душу населения – 249,9 кг</a:t>
            </a:r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Круглая лента лицом вверх 16"/>
          <p:cNvSpPr/>
          <p:nvPr/>
        </p:nvSpPr>
        <p:spPr>
          <a:xfrm flipH="1">
            <a:off x="930300" y="3717032"/>
            <a:ext cx="3173038" cy="644652"/>
          </a:xfrm>
          <a:prstGeom prst="ellipseRibbon2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2-е место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Круглая лента лицом вверх 17"/>
          <p:cNvSpPr/>
          <p:nvPr/>
        </p:nvSpPr>
        <p:spPr>
          <a:xfrm flipH="1">
            <a:off x="930300" y="1844824"/>
            <a:ext cx="3173038" cy="633822"/>
          </a:xfrm>
          <a:prstGeom prst="ellipseRibbon2">
            <a:avLst/>
          </a:prstGeom>
          <a:solidFill>
            <a:srgbClr val="92D05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-е место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64462" y="4548321"/>
            <a:ext cx="4104713" cy="715005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Алтайский край. Производство мяса на душу населения – 137,9 кг.</a:t>
            </a:r>
            <a:endParaRPr lang="ru-RU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80665" y="5589240"/>
            <a:ext cx="4184304" cy="936105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Среднее производство </a:t>
            </a:r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мяса на </a:t>
            </a:r>
            <a:r>
              <a:rPr lang="ru-RU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душу населения  по Сибирскому Федеральному округу  – </a:t>
            </a:r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86,8 </a:t>
            </a:r>
            <a:r>
              <a:rPr lang="ru-RU" dirty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кг</a:t>
            </a:r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53000" y="1700808"/>
            <a:ext cx="144016" cy="4824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68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769043838"/>
              </p:ext>
            </p:extLst>
          </p:nvPr>
        </p:nvGraphicFramePr>
        <p:xfrm>
          <a:off x="309530" y="318698"/>
          <a:ext cx="928694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Скругленная прямоугольная выноска 9"/>
          <p:cNvSpPr/>
          <p:nvPr/>
        </p:nvSpPr>
        <p:spPr>
          <a:xfrm>
            <a:off x="8265368" y="3051544"/>
            <a:ext cx="996210" cy="725224"/>
          </a:xfrm>
          <a:prstGeom prst="wedgeRoundRectCallout">
            <a:avLst>
              <a:gd name="adj1" fmla="val -56695"/>
              <a:gd name="adj2" fmla="val 78482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2,6%</a:t>
            </a:r>
            <a:endParaRPr lang="ru-RU" sz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8092" y="5500702"/>
            <a:ext cx="9429816" cy="1000132"/>
          </a:xfrm>
          <a:prstGeom prst="round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Общий объем государственной поддержки в 2015 году составил 775 млн.руб., прирост к 2014 году 17,8 % или 117 млн.руб. В 2016 году общий объем государственной поддержки составит 700,3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снижение на 9,6% или 74,7 млн.руб.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67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915038066"/>
              </p:ext>
            </p:extLst>
          </p:nvPr>
        </p:nvGraphicFramePr>
        <p:xfrm>
          <a:off x="238092" y="214290"/>
          <a:ext cx="9429816" cy="6167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Скругленная прямоугольная выноска 6"/>
          <p:cNvSpPr/>
          <p:nvPr/>
        </p:nvSpPr>
        <p:spPr>
          <a:xfrm>
            <a:off x="8453462" y="1628800"/>
            <a:ext cx="1023390" cy="786958"/>
          </a:xfrm>
          <a:prstGeom prst="wedgeRoundRectCallout">
            <a:avLst>
              <a:gd name="adj1" fmla="val -86935"/>
              <a:gd name="adj2" fmla="val 25291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Снижение  </a:t>
            </a:r>
            <a:r>
              <a:rPr lang="ru-RU" sz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ru-RU" sz="120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32,5%</a:t>
            </a:r>
            <a:endParaRPr lang="ru-RU" sz="1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8382024" y="2786058"/>
            <a:ext cx="1023390" cy="714380"/>
          </a:xfrm>
          <a:prstGeom prst="wedgeRoundRectCallout">
            <a:avLst>
              <a:gd name="adj1" fmla="val -68237"/>
              <a:gd name="adj2" fmla="val 11401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Снижение к  2015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году на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0,6%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62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707" y="285729"/>
            <a:ext cx="7592993" cy="9286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br>
              <a:rPr lang="ru-RU" dirty="0" smtClean="0"/>
            </a:br>
            <a:r>
              <a:rPr lang="ru-RU" dirty="0" smtClean="0">
                <a:solidFill>
                  <a:srgbClr val="3004EC"/>
                </a:solidFill>
              </a:rPr>
              <a:t> Динамика государственной поддержки реального сектора экономики- АПК, млн.руб. </a:t>
            </a:r>
            <a:r>
              <a:rPr lang="ru-RU" dirty="0" smtClean="0">
                <a:solidFill>
                  <a:sysClr val="windowText" lastClr="000000"/>
                </a:solidFill>
              </a:rPr>
              <a:t/>
            </a:r>
            <a:br>
              <a:rPr lang="ru-RU" dirty="0" smtClean="0">
                <a:solidFill>
                  <a:sysClr val="windowText" lastClr="0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70240836"/>
              </p:ext>
            </p:extLst>
          </p:nvPr>
        </p:nvGraphicFramePr>
        <p:xfrm>
          <a:off x="380968" y="1470422"/>
          <a:ext cx="9072626" cy="510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33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500042"/>
            <a:ext cx="89154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800" b="1" dirty="0" smtClean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Государственная поддержка оказывается по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63 направлениям </a:t>
            </a:r>
          </a:p>
          <a:p>
            <a:pPr algn="ctr">
              <a:buNone/>
            </a:pPr>
            <a:endParaRPr lang="ru-RU" dirty="0" smtClean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Государственную поддержку в 2015 году получили     </a:t>
            </a:r>
            <a:r>
              <a:rPr lang="ru-RU" sz="2800" b="1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10 822  </a:t>
            </a:r>
            <a:r>
              <a:rPr lang="ru-RU" sz="28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получателя, в том числе:</a:t>
            </a:r>
          </a:p>
          <a:p>
            <a:pPr algn="just"/>
            <a:r>
              <a:rPr lang="ru-RU" sz="28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1028 крестьянско-фермерских хозяйств и индивидуальных предпринимателей;</a:t>
            </a:r>
          </a:p>
          <a:p>
            <a:pPr algn="just"/>
            <a:r>
              <a:rPr lang="ru-RU" sz="28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20 сельскохозяйственных организаций;</a:t>
            </a:r>
          </a:p>
          <a:p>
            <a:pPr algn="just"/>
            <a:r>
              <a:rPr lang="ru-RU" sz="28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4 сельскохозяйственных потребительских кооператива;</a:t>
            </a:r>
          </a:p>
          <a:p>
            <a:pPr algn="just"/>
            <a:r>
              <a:rPr lang="ru-RU" sz="2800" dirty="0" smtClean="0">
                <a:solidFill>
                  <a:srgbClr val="3004EC"/>
                </a:solidFill>
                <a:latin typeface="Times New Roman" pitchFamily="18" charset="0"/>
                <a:cs typeface="Times New Roman" pitchFamily="18" charset="0"/>
              </a:rPr>
              <a:t>9670 личных подсобных хозяйств.</a:t>
            </a:r>
            <a:endParaRPr lang="ru-RU" sz="2800" dirty="0">
              <a:solidFill>
                <a:srgbClr val="3004E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260B-E3FD-4D4D-BC63-2A83538F6D9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38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2640" y="548680"/>
            <a:ext cx="7592993" cy="93811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rgbClr val="3004EC"/>
                </a:solidFill>
              </a:rPr>
              <a:t>Динамика поголовья сельскохозяйственных животных, тыс.голов </a:t>
            </a:r>
            <a:r>
              <a:rPr lang="ru-RU" dirty="0" smtClean="0">
                <a:solidFill>
                  <a:sysClr val="windowText" lastClr="000000"/>
                </a:solidFill>
              </a:rPr>
              <a:t/>
            </a:r>
            <a:br>
              <a:rPr lang="ru-RU" dirty="0" smtClean="0">
                <a:solidFill>
                  <a:sysClr val="windowText" lastClr="0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523165093"/>
              </p:ext>
            </p:extLst>
          </p:nvPr>
        </p:nvGraphicFramePr>
        <p:xfrm>
          <a:off x="238092" y="1285860"/>
          <a:ext cx="9358378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952472" y="6215082"/>
            <a:ext cx="8572560" cy="4286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наибольшее снижение поголовья КРС допущено в </a:t>
            </a:r>
          </a:p>
          <a:p>
            <a:pPr algn="ctr"/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Усть-Канском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 на 5,3%, 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Онгудайском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 на 5,8%. 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64E564-1BBE-46A3-B5DC-00D7F153416E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97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9474</TotalTime>
  <Words>1521</Words>
  <Application>Microsoft Office PowerPoint</Application>
  <PresentationFormat>Лист A4 (210x297 мм)</PresentationFormat>
  <Paragraphs>257</Paragraphs>
  <Slides>34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Поток</vt:lpstr>
      <vt:lpstr>Презентация PowerPoint</vt:lpstr>
      <vt:lpstr>   </vt:lpstr>
      <vt:lpstr>    </vt:lpstr>
      <vt:lpstr>Позиции Республики Алтай в  Сибирском федеральном округе</vt:lpstr>
      <vt:lpstr>   </vt:lpstr>
      <vt:lpstr>  </vt:lpstr>
      <vt:lpstr>     Динамика государственной поддержки реального сектора экономики- АПК, млн.руб.  </vt:lpstr>
      <vt:lpstr>   </vt:lpstr>
      <vt:lpstr>  Динамика поголовья сельскохозяйственных животных, тыс.голов  </vt:lpstr>
      <vt:lpstr>Государственная поддержка племенного животноводства, млн.руб.</vt:lpstr>
      <vt:lpstr>Динамика производства продуктов животноводства в хозяйствах всех категорий</vt:lpstr>
      <vt:lpstr>   </vt:lpstr>
      <vt:lpstr>  </vt:lpstr>
      <vt:lpstr>  </vt:lpstr>
      <vt:lpstr>  </vt:lpstr>
      <vt:lpstr>Структура государственной поддержки в животноводстве  в 2015 году, %</vt:lpstr>
      <vt:lpstr>Презентация PowerPoint</vt:lpstr>
      <vt:lpstr>Валовый сбор кормовых культур,  тыс.тонн </vt:lpstr>
      <vt:lpstr>Кормообеспеченность</vt:lpstr>
      <vt:lpstr>Поддержка Правительства Республики Алтай с целью сохранения поголовья скота в связи с ранним установлением снежного покрова (раньше на месяц)   </vt:lpstr>
      <vt:lpstr>Овощеводство и садоводство</vt:lpstr>
      <vt:lpstr>Переработка дикорастущего сырья</vt:lpstr>
      <vt:lpstr>Презентация PowerPoint</vt:lpstr>
      <vt:lpstr>Динамика государственной поддержки малых форм хозяйствования, млн.руб.</vt:lpstr>
      <vt:lpstr>Финансовое обеспечение подпрограммы «Техническая и технологическая модернизация», млн.руб. </vt:lpstr>
      <vt:lpstr>Презентация PowerPoint</vt:lpstr>
      <vt:lpstr>Структура государственной поддержки по подпрограмме «Техническая и технологическая модернизация» в 2015г., млн.руб.</vt:lpstr>
      <vt:lpstr>Продвижение сельскохозяйственной продукции</vt:lpstr>
      <vt:lpstr>Устойчивое развитие сельских территорий – улучшение жилищных условий</vt:lpstr>
      <vt:lpstr>Устойчивое развитие сельских территорий – развитие газоснабжения </vt:lpstr>
      <vt:lpstr>Устойчивое развитие сельских территорий – развитие водоснабжения </vt:lpstr>
      <vt:lpstr>Устойчивое развитие сельских территорий – гранты на поддержку местных инициатив</vt:lpstr>
      <vt:lpstr>Устойчивое развитие сельских территорий – поддержка комплексной компактной застройки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АГРОТЕХНОПАРК РЕСПУБЛИКИ АЛТАЙ</dc:title>
  <dc:creator>аскар</dc:creator>
  <cp:lastModifiedBy>User</cp:lastModifiedBy>
  <cp:revision>1094</cp:revision>
  <cp:lastPrinted>2016-04-06T07:52:06Z</cp:lastPrinted>
  <dcterms:created xsi:type="dcterms:W3CDTF">2009-02-05T14:19:59Z</dcterms:created>
  <dcterms:modified xsi:type="dcterms:W3CDTF">2016-06-09T08:27:35Z</dcterms:modified>
</cp:coreProperties>
</file>